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1"/>
  </p:sldMasterIdLst>
  <p:notesMasterIdLst>
    <p:notesMasterId r:id="rId24"/>
  </p:notesMasterIdLst>
  <p:handoutMasterIdLst>
    <p:handoutMasterId r:id="rId25"/>
  </p:handoutMasterIdLst>
  <p:sldIdLst>
    <p:sldId id="468" r:id="rId2"/>
    <p:sldId id="421" r:id="rId3"/>
    <p:sldId id="443" r:id="rId4"/>
    <p:sldId id="562" r:id="rId5"/>
    <p:sldId id="564" r:id="rId6"/>
    <p:sldId id="563" r:id="rId7"/>
    <p:sldId id="565" r:id="rId8"/>
    <p:sldId id="567" r:id="rId9"/>
    <p:sldId id="555" r:id="rId10"/>
    <p:sldId id="556" r:id="rId11"/>
    <p:sldId id="557" r:id="rId12"/>
    <p:sldId id="558" r:id="rId13"/>
    <p:sldId id="559" r:id="rId14"/>
    <p:sldId id="560" r:id="rId15"/>
    <p:sldId id="561" r:id="rId16"/>
    <p:sldId id="568" r:id="rId17"/>
    <p:sldId id="490" r:id="rId18"/>
    <p:sldId id="500" r:id="rId19"/>
    <p:sldId id="501" r:id="rId20"/>
    <p:sldId id="529" r:id="rId21"/>
    <p:sldId id="528" r:id="rId22"/>
    <p:sldId id="496"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charset="0"/>
        <a:ea typeface="ＭＳ Ｐゴシック" charset="0"/>
        <a:cs typeface="Arial" charset="0"/>
      </a:defRPr>
    </a:lvl1pPr>
    <a:lvl2pPr marL="457200" algn="l" rtl="0" fontAlgn="base">
      <a:spcBef>
        <a:spcPct val="0"/>
      </a:spcBef>
      <a:spcAft>
        <a:spcPct val="0"/>
      </a:spcAft>
      <a:defRPr kern="1200">
        <a:solidFill>
          <a:schemeClr val="tx1"/>
        </a:solidFill>
        <a:latin typeface="Times New Roman" charset="0"/>
        <a:ea typeface="ＭＳ Ｐゴシック" charset="0"/>
        <a:cs typeface="Arial" charset="0"/>
      </a:defRPr>
    </a:lvl2pPr>
    <a:lvl3pPr marL="914400" algn="l" rtl="0" fontAlgn="base">
      <a:spcBef>
        <a:spcPct val="0"/>
      </a:spcBef>
      <a:spcAft>
        <a:spcPct val="0"/>
      </a:spcAft>
      <a:defRPr kern="1200">
        <a:solidFill>
          <a:schemeClr val="tx1"/>
        </a:solidFill>
        <a:latin typeface="Times New Roman" charset="0"/>
        <a:ea typeface="ＭＳ Ｐゴシック" charset="0"/>
        <a:cs typeface="Arial" charset="0"/>
      </a:defRPr>
    </a:lvl3pPr>
    <a:lvl4pPr marL="1371600" algn="l" rtl="0" fontAlgn="base">
      <a:spcBef>
        <a:spcPct val="0"/>
      </a:spcBef>
      <a:spcAft>
        <a:spcPct val="0"/>
      </a:spcAft>
      <a:defRPr kern="1200">
        <a:solidFill>
          <a:schemeClr val="tx1"/>
        </a:solidFill>
        <a:latin typeface="Times New Roman" charset="0"/>
        <a:ea typeface="ＭＳ Ｐゴシック" charset="0"/>
        <a:cs typeface="Arial" charset="0"/>
      </a:defRPr>
    </a:lvl4pPr>
    <a:lvl5pPr marL="1828800" algn="l" rtl="0" fontAlgn="base">
      <a:spcBef>
        <a:spcPct val="0"/>
      </a:spcBef>
      <a:spcAft>
        <a:spcPct val="0"/>
      </a:spcAft>
      <a:defRPr kern="1200">
        <a:solidFill>
          <a:schemeClr val="tx1"/>
        </a:solidFill>
        <a:latin typeface="Times New Roman" charset="0"/>
        <a:ea typeface="ＭＳ Ｐゴシック" charset="0"/>
        <a:cs typeface="Arial" charset="0"/>
      </a:defRPr>
    </a:lvl5pPr>
    <a:lvl6pPr marL="2286000" algn="l" defTabSz="457200" rtl="0" eaLnBrk="1" latinLnBrk="0" hangingPunct="1">
      <a:defRPr kern="1200">
        <a:solidFill>
          <a:schemeClr val="tx1"/>
        </a:solidFill>
        <a:latin typeface="Times New Roman" charset="0"/>
        <a:ea typeface="ＭＳ Ｐゴシック" charset="0"/>
        <a:cs typeface="Arial" charset="0"/>
      </a:defRPr>
    </a:lvl6pPr>
    <a:lvl7pPr marL="2743200" algn="l" defTabSz="457200" rtl="0" eaLnBrk="1" latinLnBrk="0" hangingPunct="1">
      <a:defRPr kern="1200">
        <a:solidFill>
          <a:schemeClr val="tx1"/>
        </a:solidFill>
        <a:latin typeface="Times New Roman" charset="0"/>
        <a:ea typeface="ＭＳ Ｐゴシック" charset="0"/>
        <a:cs typeface="Arial" charset="0"/>
      </a:defRPr>
    </a:lvl7pPr>
    <a:lvl8pPr marL="3200400" algn="l" defTabSz="457200" rtl="0" eaLnBrk="1" latinLnBrk="0" hangingPunct="1">
      <a:defRPr kern="1200">
        <a:solidFill>
          <a:schemeClr val="tx1"/>
        </a:solidFill>
        <a:latin typeface="Times New Roman" charset="0"/>
        <a:ea typeface="ＭＳ Ｐゴシック" charset="0"/>
        <a:cs typeface="Arial" charset="0"/>
      </a:defRPr>
    </a:lvl8pPr>
    <a:lvl9pPr marL="3657600" algn="l" defTabSz="457200" rtl="0" eaLnBrk="1" latinLnBrk="0" hangingPunct="1">
      <a:defRPr kern="1200">
        <a:solidFill>
          <a:schemeClr val="tx1"/>
        </a:solidFill>
        <a:latin typeface="Times New Roman"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9699" autoAdjust="0"/>
  </p:normalViewPr>
  <p:slideViewPr>
    <p:cSldViewPr>
      <p:cViewPr>
        <p:scale>
          <a:sx n="94" d="100"/>
          <a:sy n="94" d="100"/>
        </p:scale>
        <p:origin x="-680" y="1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02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91BCA1-2EDE-6D42-BD94-B2EEDB93D666}" type="doc">
      <dgm:prSet loTypeId="urn:microsoft.com/office/officeart/2005/8/layout/default" loCatId="relationship" qsTypeId="urn:microsoft.com/office/officeart/2005/8/quickstyle/simple4" qsCatId="simple" csTypeId="urn:microsoft.com/office/officeart/2005/8/colors/accent1_2" csCatId="accent1" phldr="1"/>
      <dgm:spPr/>
      <dgm:t>
        <a:bodyPr/>
        <a:lstStyle/>
        <a:p>
          <a:endParaRPr lang="en-US"/>
        </a:p>
      </dgm:t>
    </dgm:pt>
    <dgm:pt modelId="{244E62FC-7350-DF45-95CD-06F5400D6AA3}">
      <dgm:prSet phldrT="[Text]"/>
      <dgm:spPr/>
      <dgm:t>
        <a:bodyPr/>
        <a:lstStyle/>
        <a:p>
          <a:r>
            <a:rPr lang="en-US" dirty="0" smtClean="0"/>
            <a:t>IDEA</a:t>
          </a:r>
          <a:endParaRPr lang="en-US" dirty="0"/>
        </a:p>
      </dgm:t>
    </dgm:pt>
    <dgm:pt modelId="{8AB24E45-35FF-5C40-A1A1-E6EF74BB6C19}" type="parTrans" cxnId="{7B4DC582-FBC1-224E-80A2-7465B02EC3D3}">
      <dgm:prSet/>
      <dgm:spPr/>
      <dgm:t>
        <a:bodyPr/>
        <a:lstStyle/>
        <a:p>
          <a:endParaRPr lang="en-US"/>
        </a:p>
      </dgm:t>
    </dgm:pt>
    <dgm:pt modelId="{B123C03D-B026-C349-963D-8F8F33F66567}" type="sibTrans" cxnId="{7B4DC582-FBC1-224E-80A2-7465B02EC3D3}">
      <dgm:prSet/>
      <dgm:spPr/>
      <dgm:t>
        <a:bodyPr/>
        <a:lstStyle/>
        <a:p>
          <a:endParaRPr lang="en-US"/>
        </a:p>
      </dgm:t>
    </dgm:pt>
    <dgm:pt modelId="{2F487A45-B892-E04A-89D3-D0AE5FE409EE}">
      <dgm:prSet phldrT="[Text]"/>
      <dgm:spPr/>
      <dgm:t>
        <a:bodyPr/>
        <a:lstStyle/>
        <a:p>
          <a:r>
            <a:rPr lang="en-US" dirty="0" smtClean="0"/>
            <a:t>Individuals with Disabilities Education Act</a:t>
          </a:r>
          <a:endParaRPr lang="en-US" dirty="0"/>
        </a:p>
      </dgm:t>
    </dgm:pt>
    <dgm:pt modelId="{C269049A-4E2E-9744-B444-505107AF6C40}" type="parTrans" cxnId="{2AD1D4AE-563D-6D4A-9B95-98949707F982}">
      <dgm:prSet/>
      <dgm:spPr/>
      <dgm:t>
        <a:bodyPr/>
        <a:lstStyle/>
        <a:p>
          <a:endParaRPr lang="en-US"/>
        </a:p>
      </dgm:t>
    </dgm:pt>
    <dgm:pt modelId="{6C5F6F60-6201-C643-AD3A-F881CF7816DA}" type="sibTrans" cxnId="{2AD1D4AE-563D-6D4A-9B95-98949707F982}">
      <dgm:prSet/>
      <dgm:spPr/>
      <dgm:t>
        <a:bodyPr/>
        <a:lstStyle/>
        <a:p>
          <a:endParaRPr lang="en-US"/>
        </a:p>
      </dgm:t>
    </dgm:pt>
    <dgm:pt modelId="{D0BCFB36-9DCF-2B4D-A1CF-20E937413E47}">
      <dgm:prSet phldrT="[Text]"/>
      <dgm:spPr/>
      <dgm:t>
        <a:bodyPr/>
        <a:lstStyle/>
        <a:p>
          <a:r>
            <a:rPr lang="en-US" dirty="0" smtClean="0"/>
            <a:t>ESEA</a:t>
          </a:r>
          <a:endParaRPr lang="en-US" dirty="0"/>
        </a:p>
      </dgm:t>
    </dgm:pt>
    <dgm:pt modelId="{A0DB8642-F6CC-3841-800D-D644EB38F37C}" type="parTrans" cxnId="{D2464BE6-216B-DB43-911D-4879A3B7E1E2}">
      <dgm:prSet/>
      <dgm:spPr/>
      <dgm:t>
        <a:bodyPr/>
        <a:lstStyle/>
        <a:p>
          <a:endParaRPr lang="en-US"/>
        </a:p>
      </dgm:t>
    </dgm:pt>
    <dgm:pt modelId="{376F7AD0-EECC-EF4E-B0C6-A7FA1BCC5F0A}" type="sibTrans" cxnId="{D2464BE6-216B-DB43-911D-4879A3B7E1E2}">
      <dgm:prSet/>
      <dgm:spPr/>
      <dgm:t>
        <a:bodyPr/>
        <a:lstStyle/>
        <a:p>
          <a:endParaRPr lang="en-US"/>
        </a:p>
      </dgm:t>
    </dgm:pt>
    <dgm:pt modelId="{98D36BA7-6FFF-EA4C-9940-3F1E9AEE1C05}">
      <dgm:prSet phldrT="[Text]"/>
      <dgm:spPr/>
      <dgm:t>
        <a:bodyPr/>
        <a:lstStyle/>
        <a:p>
          <a:r>
            <a:rPr lang="en-US" dirty="0" smtClean="0"/>
            <a:t>Elementary and Secondary Education Act:</a:t>
          </a:r>
          <a:endParaRPr lang="en-US" dirty="0"/>
        </a:p>
      </dgm:t>
    </dgm:pt>
    <dgm:pt modelId="{06A35AC7-EA07-B540-81EB-7E3FA4CB7053}" type="parTrans" cxnId="{D8DD1670-3E68-814C-835C-E64A2BE25B54}">
      <dgm:prSet/>
      <dgm:spPr/>
      <dgm:t>
        <a:bodyPr/>
        <a:lstStyle/>
        <a:p>
          <a:endParaRPr lang="en-US"/>
        </a:p>
      </dgm:t>
    </dgm:pt>
    <dgm:pt modelId="{315ECD4C-2B13-7949-9B6F-9FFB6301DA76}" type="sibTrans" cxnId="{D8DD1670-3E68-814C-835C-E64A2BE25B54}">
      <dgm:prSet/>
      <dgm:spPr/>
      <dgm:t>
        <a:bodyPr/>
        <a:lstStyle/>
        <a:p>
          <a:endParaRPr lang="en-US"/>
        </a:p>
      </dgm:t>
    </dgm:pt>
    <dgm:pt modelId="{EA38A6E1-7A1E-FF4A-A144-ED447A37A486}">
      <dgm:prSet phldrT="[Text]"/>
      <dgm:spPr/>
      <dgm:t>
        <a:bodyPr/>
        <a:lstStyle/>
        <a:p>
          <a:r>
            <a:rPr lang="en-US" dirty="0" smtClean="0"/>
            <a:t>DISPRO</a:t>
          </a:r>
          <a:endParaRPr lang="en-US" dirty="0"/>
        </a:p>
      </dgm:t>
    </dgm:pt>
    <dgm:pt modelId="{8C2CACBD-25B5-224F-8B8C-F5248AEF6B0E}" type="parTrans" cxnId="{3F6E13E2-0078-4444-B687-9D223982B8DF}">
      <dgm:prSet/>
      <dgm:spPr/>
      <dgm:t>
        <a:bodyPr/>
        <a:lstStyle/>
        <a:p>
          <a:endParaRPr lang="en-US"/>
        </a:p>
      </dgm:t>
    </dgm:pt>
    <dgm:pt modelId="{5EA743D5-D6CA-154C-8F49-2F3C5BC282CB}" type="sibTrans" cxnId="{3F6E13E2-0078-4444-B687-9D223982B8DF}">
      <dgm:prSet/>
      <dgm:spPr/>
      <dgm:t>
        <a:bodyPr/>
        <a:lstStyle/>
        <a:p>
          <a:endParaRPr lang="en-US"/>
        </a:p>
      </dgm:t>
    </dgm:pt>
    <dgm:pt modelId="{076E3771-5926-014B-80BA-ACDADBC0A5D6}">
      <dgm:prSet phldrT="[Text]"/>
      <dgm:spPr/>
      <dgm:t>
        <a:bodyPr/>
        <a:lstStyle/>
        <a:p>
          <a:r>
            <a:rPr lang="en-US" dirty="0" smtClean="0"/>
            <a:t>DISPROPORTIONALITY</a:t>
          </a:r>
          <a:endParaRPr lang="en-US" dirty="0"/>
        </a:p>
      </dgm:t>
    </dgm:pt>
    <dgm:pt modelId="{A95E967F-36DD-0742-96A4-DB7AEFAAA185}" type="parTrans" cxnId="{8689FA2D-6152-5341-8896-EACC0E649189}">
      <dgm:prSet/>
      <dgm:spPr/>
      <dgm:t>
        <a:bodyPr/>
        <a:lstStyle/>
        <a:p>
          <a:endParaRPr lang="en-US"/>
        </a:p>
      </dgm:t>
    </dgm:pt>
    <dgm:pt modelId="{7F073C17-40C4-684B-9116-70B8CA92D718}" type="sibTrans" cxnId="{8689FA2D-6152-5341-8896-EACC0E649189}">
      <dgm:prSet/>
      <dgm:spPr/>
      <dgm:t>
        <a:bodyPr/>
        <a:lstStyle/>
        <a:p>
          <a:endParaRPr lang="en-US"/>
        </a:p>
      </dgm:t>
    </dgm:pt>
    <dgm:pt modelId="{CB576E0A-C69A-9240-B5C1-28F0034AF2C0}">
      <dgm:prSet phldrT="[Text]"/>
      <dgm:spPr/>
      <dgm:t>
        <a:bodyPr/>
        <a:lstStyle/>
        <a:p>
          <a:r>
            <a:rPr lang="en-US" dirty="0" smtClean="0"/>
            <a:t>BRIDGE TO EXCELLENCE</a:t>
          </a:r>
          <a:endParaRPr lang="en-US" dirty="0"/>
        </a:p>
      </dgm:t>
    </dgm:pt>
    <dgm:pt modelId="{CE44C77C-A06A-BA40-AADD-B983EF08203C}" type="parTrans" cxnId="{920198BF-7DFD-3E41-B58A-2CDE8164E24C}">
      <dgm:prSet/>
      <dgm:spPr/>
      <dgm:t>
        <a:bodyPr/>
        <a:lstStyle/>
        <a:p>
          <a:endParaRPr lang="en-US"/>
        </a:p>
      </dgm:t>
    </dgm:pt>
    <dgm:pt modelId="{EBE5CFB5-5736-2C41-BD0A-F841526B23C5}" type="sibTrans" cxnId="{920198BF-7DFD-3E41-B58A-2CDE8164E24C}">
      <dgm:prSet/>
      <dgm:spPr/>
      <dgm:t>
        <a:bodyPr/>
        <a:lstStyle/>
        <a:p>
          <a:endParaRPr lang="en-US"/>
        </a:p>
      </dgm:t>
    </dgm:pt>
    <dgm:pt modelId="{4A2DE7F2-F509-844B-AE18-0D7AF6089590}">
      <dgm:prSet phldrT="[Text]"/>
      <dgm:spPr/>
      <dgm:t>
        <a:bodyPr/>
        <a:lstStyle/>
        <a:p>
          <a:r>
            <a:rPr lang="en-US" dirty="0" smtClean="0"/>
            <a:t>BTE</a:t>
          </a:r>
          <a:endParaRPr lang="en-US" dirty="0"/>
        </a:p>
      </dgm:t>
    </dgm:pt>
    <dgm:pt modelId="{CD3648A2-F4B9-A44A-B185-267F06FF358E}" type="parTrans" cxnId="{19831FDB-A56B-EC4D-B677-023920211E04}">
      <dgm:prSet/>
      <dgm:spPr/>
      <dgm:t>
        <a:bodyPr/>
        <a:lstStyle/>
        <a:p>
          <a:endParaRPr lang="en-US"/>
        </a:p>
      </dgm:t>
    </dgm:pt>
    <dgm:pt modelId="{CEA26967-880E-4843-B9BA-5C0F1A4C1210}" type="sibTrans" cxnId="{19831FDB-A56B-EC4D-B677-023920211E04}">
      <dgm:prSet/>
      <dgm:spPr/>
      <dgm:t>
        <a:bodyPr/>
        <a:lstStyle/>
        <a:p>
          <a:endParaRPr lang="en-US"/>
        </a:p>
      </dgm:t>
    </dgm:pt>
    <dgm:pt modelId="{8F9D6EF5-BA39-574E-A04E-B9278DFE5F50}">
      <dgm:prSet phldrT="[Text]"/>
      <dgm:spPr/>
      <dgm:t>
        <a:bodyPr/>
        <a:lstStyle/>
        <a:p>
          <a:r>
            <a:rPr lang="en-US" dirty="0" smtClean="0"/>
            <a:t>CSS</a:t>
          </a:r>
          <a:endParaRPr lang="en-US" dirty="0"/>
        </a:p>
      </dgm:t>
    </dgm:pt>
    <dgm:pt modelId="{B3A65E38-04DE-8B49-9771-91AE9C40C66E}" type="parTrans" cxnId="{D4594FC4-3DE8-594B-B565-FAB28E184F15}">
      <dgm:prSet/>
      <dgm:spPr/>
      <dgm:t>
        <a:bodyPr/>
        <a:lstStyle/>
        <a:p>
          <a:endParaRPr lang="en-US"/>
        </a:p>
      </dgm:t>
    </dgm:pt>
    <dgm:pt modelId="{16B4847A-0B8F-1D40-9E75-18537C15FFCD}" type="sibTrans" cxnId="{D4594FC4-3DE8-594B-B565-FAB28E184F15}">
      <dgm:prSet/>
      <dgm:spPr/>
      <dgm:t>
        <a:bodyPr/>
        <a:lstStyle/>
        <a:p>
          <a:endParaRPr lang="en-US"/>
        </a:p>
      </dgm:t>
    </dgm:pt>
    <dgm:pt modelId="{59244691-CAB2-A845-9760-94247C3EF960}">
      <dgm:prSet phldrT="[Text]"/>
      <dgm:spPr/>
      <dgm:t>
        <a:bodyPr/>
        <a:lstStyle/>
        <a:p>
          <a:r>
            <a:rPr lang="en-US" dirty="0" smtClean="0"/>
            <a:t>COORDINATED STUDENT SERVICES</a:t>
          </a:r>
          <a:endParaRPr lang="en-US" dirty="0"/>
        </a:p>
      </dgm:t>
    </dgm:pt>
    <dgm:pt modelId="{9CE860A8-DDA7-2143-A103-6358E7BC336F}" type="parTrans" cxnId="{7549CAC7-75A5-4141-A067-4AD396D2C017}">
      <dgm:prSet/>
      <dgm:spPr/>
      <dgm:t>
        <a:bodyPr/>
        <a:lstStyle/>
        <a:p>
          <a:endParaRPr lang="en-US"/>
        </a:p>
      </dgm:t>
    </dgm:pt>
    <dgm:pt modelId="{71346C27-A19C-0A49-A8C3-6E5C52393704}" type="sibTrans" cxnId="{7549CAC7-75A5-4141-A067-4AD396D2C017}">
      <dgm:prSet/>
      <dgm:spPr/>
      <dgm:t>
        <a:bodyPr/>
        <a:lstStyle/>
        <a:p>
          <a:endParaRPr lang="en-US"/>
        </a:p>
      </dgm:t>
    </dgm:pt>
    <dgm:pt modelId="{FE30E639-ED9E-2745-8BA7-CF482BCD3068}">
      <dgm:prSet phldrT="[Text]"/>
      <dgm:spPr/>
      <dgm:t>
        <a:bodyPr/>
        <a:lstStyle/>
        <a:p>
          <a:r>
            <a:rPr lang="en-US" dirty="0" smtClean="0"/>
            <a:t>THE GUIDELINES</a:t>
          </a:r>
          <a:endParaRPr lang="en-US" dirty="0"/>
        </a:p>
      </dgm:t>
    </dgm:pt>
    <dgm:pt modelId="{1CD7BF8E-81D3-DD46-ABB9-E24955379B02}" type="parTrans" cxnId="{332D6F63-4B02-ED41-9774-6B2191325986}">
      <dgm:prSet/>
      <dgm:spPr/>
      <dgm:t>
        <a:bodyPr/>
        <a:lstStyle/>
        <a:p>
          <a:endParaRPr lang="en-US"/>
        </a:p>
      </dgm:t>
    </dgm:pt>
    <dgm:pt modelId="{3C2B08B5-2177-FD42-B6C6-C243A57C82BA}" type="sibTrans" cxnId="{332D6F63-4B02-ED41-9774-6B2191325986}">
      <dgm:prSet/>
      <dgm:spPr/>
      <dgm:t>
        <a:bodyPr/>
        <a:lstStyle/>
        <a:p>
          <a:endParaRPr lang="en-US"/>
        </a:p>
      </dgm:t>
    </dgm:pt>
    <dgm:pt modelId="{BAAF74DF-DC30-1644-B6A4-79355AF1761C}">
      <dgm:prSet phldrT="[Text]"/>
      <dgm:spPr/>
      <dgm:t>
        <a:bodyPr/>
        <a:lstStyle/>
        <a:p>
          <a:r>
            <a:rPr lang="en-US" dirty="0" smtClean="0"/>
            <a:t>CODE OF CONDUCT</a:t>
          </a:r>
          <a:endParaRPr lang="en-US" dirty="0"/>
        </a:p>
      </dgm:t>
    </dgm:pt>
    <dgm:pt modelId="{559BBBE5-4516-344B-A950-FEEAAC4D689C}" type="parTrans" cxnId="{014D7339-9A91-2547-9A3B-B95BD5DBDB23}">
      <dgm:prSet/>
      <dgm:spPr/>
      <dgm:t>
        <a:bodyPr/>
        <a:lstStyle/>
        <a:p>
          <a:endParaRPr lang="en-US"/>
        </a:p>
      </dgm:t>
    </dgm:pt>
    <dgm:pt modelId="{7A40329F-39FE-5642-B41D-C22684D20C28}" type="sibTrans" cxnId="{014D7339-9A91-2547-9A3B-B95BD5DBDB23}">
      <dgm:prSet/>
      <dgm:spPr/>
      <dgm:t>
        <a:bodyPr/>
        <a:lstStyle/>
        <a:p>
          <a:endParaRPr lang="en-US"/>
        </a:p>
      </dgm:t>
    </dgm:pt>
    <dgm:pt modelId="{44A87C7B-E59F-6842-B0F5-FF3DE3D0E4EE}">
      <dgm:prSet phldrT="[Text]"/>
      <dgm:spPr/>
      <dgm:t>
        <a:bodyPr/>
        <a:lstStyle/>
        <a:p>
          <a:r>
            <a:rPr lang="en-US" dirty="0" smtClean="0"/>
            <a:t>ACCESS &amp; EQUITY</a:t>
          </a:r>
          <a:endParaRPr lang="en-US" dirty="0"/>
        </a:p>
      </dgm:t>
    </dgm:pt>
    <dgm:pt modelId="{C0FF8F3B-A8AD-DE4D-AB48-0B0ACEA5B889}" type="parTrans" cxnId="{C42CD539-1B65-874E-B2A9-A837E4DCC468}">
      <dgm:prSet/>
      <dgm:spPr/>
      <dgm:t>
        <a:bodyPr/>
        <a:lstStyle/>
        <a:p>
          <a:endParaRPr lang="en-US"/>
        </a:p>
      </dgm:t>
    </dgm:pt>
    <dgm:pt modelId="{164B1D9E-28B5-A84F-B17C-B8CCC6C1654C}" type="sibTrans" cxnId="{C42CD539-1B65-874E-B2A9-A837E4DCC468}">
      <dgm:prSet/>
      <dgm:spPr/>
      <dgm:t>
        <a:bodyPr/>
        <a:lstStyle/>
        <a:p>
          <a:endParaRPr lang="en-US"/>
        </a:p>
      </dgm:t>
    </dgm:pt>
    <dgm:pt modelId="{18649494-9040-0644-A55E-F0D2F71897A2}">
      <dgm:prSet phldrT="[Text]"/>
      <dgm:spPr/>
      <dgm:t>
        <a:bodyPr/>
        <a:lstStyle/>
        <a:p>
          <a:r>
            <a:rPr lang="en-US" dirty="0" smtClean="0"/>
            <a:t>PBIS</a:t>
          </a:r>
          <a:endParaRPr lang="en-US" dirty="0"/>
        </a:p>
      </dgm:t>
    </dgm:pt>
    <dgm:pt modelId="{C20E670D-D1B0-7846-A65C-880C52378BD5}" type="parTrans" cxnId="{38960C04-7FE3-634A-93FE-FC8C44994CA0}">
      <dgm:prSet/>
      <dgm:spPr/>
      <dgm:t>
        <a:bodyPr/>
        <a:lstStyle/>
        <a:p>
          <a:endParaRPr lang="en-US"/>
        </a:p>
      </dgm:t>
    </dgm:pt>
    <dgm:pt modelId="{C1A5A263-1BDE-7F4D-B0A8-F6818A45FB17}" type="sibTrans" cxnId="{38960C04-7FE3-634A-93FE-FC8C44994CA0}">
      <dgm:prSet/>
      <dgm:spPr/>
      <dgm:t>
        <a:bodyPr/>
        <a:lstStyle/>
        <a:p>
          <a:endParaRPr lang="en-US"/>
        </a:p>
      </dgm:t>
    </dgm:pt>
    <dgm:pt modelId="{F29A1B75-3B87-BB46-8660-8AA6C5073864}" type="pres">
      <dgm:prSet presAssocID="{9791BCA1-2EDE-6D42-BD94-B2EEDB93D666}" presName="diagram" presStyleCnt="0">
        <dgm:presLayoutVars>
          <dgm:dir/>
          <dgm:resizeHandles val="exact"/>
        </dgm:presLayoutVars>
      </dgm:prSet>
      <dgm:spPr/>
      <dgm:t>
        <a:bodyPr/>
        <a:lstStyle/>
        <a:p>
          <a:endParaRPr lang="en-US"/>
        </a:p>
      </dgm:t>
    </dgm:pt>
    <dgm:pt modelId="{28EA4EB8-397D-2D42-A543-A9CE78A6B1B7}" type="pres">
      <dgm:prSet presAssocID="{244E62FC-7350-DF45-95CD-06F5400D6AA3}" presName="node" presStyleLbl="node1" presStyleIdx="0" presStyleCnt="8">
        <dgm:presLayoutVars>
          <dgm:bulletEnabled val="1"/>
        </dgm:presLayoutVars>
      </dgm:prSet>
      <dgm:spPr/>
      <dgm:t>
        <a:bodyPr/>
        <a:lstStyle/>
        <a:p>
          <a:endParaRPr lang="en-US"/>
        </a:p>
      </dgm:t>
    </dgm:pt>
    <dgm:pt modelId="{9E1B5A3E-0417-3646-BAB6-F096C1806FCD}" type="pres">
      <dgm:prSet presAssocID="{B123C03D-B026-C349-963D-8F8F33F66567}" presName="sibTrans" presStyleCnt="0"/>
      <dgm:spPr/>
    </dgm:pt>
    <dgm:pt modelId="{15D9F8AA-2350-E04F-8489-79BED2C4DB99}" type="pres">
      <dgm:prSet presAssocID="{D0BCFB36-9DCF-2B4D-A1CF-20E937413E47}" presName="node" presStyleLbl="node1" presStyleIdx="1" presStyleCnt="8">
        <dgm:presLayoutVars>
          <dgm:bulletEnabled val="1"/>
        </dgm:presLayoutVars>
      </dgm:prSet>
      <dgm:spPr/>
      <dgm:t>
        <a:bodyPr/>
        <a:lstStyle/>
        <a:p>
          <a:endParaRPr lang="en-US"/>
        </a:p>
      </dgm:t>
    </dgm:pt>
    <dgm:pt modelId="{170BB591-173D-8F42-9BB9-3873B852481B}" type="pres">
      <dgm:prSet presAssocID="{376F7AD0-EECC-EF4E-B0C6-A7FA1BCC5F0A}" presName="sibTrans" presStyleCnt="0"/>
      <dgm:spPr/>
    </dgm:pt>
    <dgm:pt modelId="{0B58D4FE-4A5E-4B4E-8F9A-EE2F4E31DA57}" type="pres">
      <dgm:prSet presAssocID="{EA38A6E1-7A1E-FF4A-A144-ED447A37A486}" presName="node" presStyleLbl="node1" presStyleIdx="2" presStyleCnt="8">
        <dgm:presLayoutVars>
          <dgm:bulletEnabled val="1"/>
        </dgm:presLayoutVars>
      </dgm:prSet>
      <dgm:spPr/>
      <dgm:t>
        <a:bodyPr/>
        <a:lstStyle/>
        <a:p>
          <a:endParaRPr lang="en-US"/>
        </a:p>
      </dgm:t>
    </dgm:pt>
    <dgm:pt modelId="{71E0DD87-2889-C049-AB66-D5C926FBE956}" type="pres">
      <dgm:prSet presAssocID="{5EA743D5-D6CA-154C-8F49-2F3C5BC282CB}" presName="sibTrans" presStyleCnt="0"/>
      <dgm:spPr/>
    </dgm:pt>
    <dgm:pt modelId="{C36C51EF-D539-A546-BA65-AB203A87C437}" type="pres">
      <dgm:prSet presAssocID="{4A2DE7F2-F509-844B-AE18-0D7AF6089590}" presName="node" presStyleLbl="node1" presStyleIdx="3" presStyleCnt="8">
        <dgm:presLayoutVars>
          <dgm:bulletEnabled val="1"/>
        </dgm:presLayoutVars>
      </dgm:prSet>
      <dgm:spPr/>
      <dgm:t>
        <a:bodyPr/>
        <a:lstStyle/>
        <a:p>
          <a:endParaRPr lang="en-US"/>
        </a:p>
      </dgm:t>
    </dgm:pt>
    <dgm:pt modelId="{1AE5BDCB-979C-2C4E-B62F-8EF0662B86D0}" type="pres">
      <dgm:prSet presAssocID="{CEA26967-880E-4843-B9BA-5C0F1A4C1210}" presName="sibTrans" presStyleCnt="0"/>
      <dgm:spPr/>
    </dgm:pt>
    <dgm:pt modelId="{2DBAE84B-0E6E-914D-AE7A-8107496BA276}" type="pres">
      <dgm:prSet presAssocID="{8F9D6EF5-BA39-574E-A04E-B9278DFE5F50}" presName="node" presStyleLbl="node1" presStyleIdx="4" presStyleCnt="8">
        <dgm:presLayoutVars>
          <dgm:bulletEnabled val="1"/>
        </dgm:presLayoutVars>
      </dgm:prSet>
      <dgm:spPr/>
      <dgm:t>
        <a:bodyPr/>
        <a:lstStyle/>
        <a:p>
          <a:endParaRPr lang="en-US"/>
        </a:p>
      </dgm:t>
    </dgm:pt>
    <dgm:pt modelId="{817D8EB2-8CDD-914E-99BF-ED5F94D8BD93}" type="pres">
      <dgm:prSet presAssocID="{16B4847A-0B8F-1D40-9E75-18537C15FFCD}" presName="sibTrans" presStyleCnt="0"/>
      <dgm:spPr/>
    </dgm:pt>
    <dgm:pt modelId="{BA95FCE8-791A-BF46-959E-CABD88D66B6D}" type="pres">
      <dgm:prSet presAssocID="{FE30E639-ED9E-2745-8BA7-CF482BCD3068}" presName="node" presStyleLbl="node1" presStyleIdx="5" presStyleCnt="8">
        <dgm:presLayoutVars>
          <dgm:bulletEnabled val="1"/>
        </dgm:presLayoutVars>
      </dgm:prSet>
      <dgm:spPr/>
      <dgm:t>
        <a:bodyPr/>
        <a:lstStyle/>
        <a:p>
          <a:endParaRPr lang="en-US"/>
        </a:p>
      </dgm:t>
    </dgm:pt>
    <dgm:pt modelId="{B2BF2908-3924-E549-8D0F-E977C1300855}" type="pres">
      <dgm:prSet presAssocID="{3C2B08B5-2177-FD42-B6C6-C243A57C82BA}" presName="sibTrans" presStyleCnt="0"/>
      <dgm:spPr/>
    </dgm:pt>
    <dgm:pt modelId="{4DB6246F-C396-4E45-A4E7-E70DAF8390DB}" type="pres">
      <dgm:prSet presAssocID="{44A87C7B-E59F-6842-B0F5-FF3DE3D0E4EE}" presName="node" presStyleLbl="node1" presStyleIdx="6" presStyleCnt="8">
        <dgm:presLayoutVars>
          <dgm:bulletEnabled val="1"/>
        </dgm:presLayoutVars>
      </dgm:prSet>
      <dgm:spPr/>
      <dgm:t>
        <a:bodyPr/>
        <a:lstStyle/>
        <a:p>
          <a:endParaRPr lang="en-US"/>
        </a:p>
      </dgm:t>
    </dgm:pt>
    <dgm:pt modelId="{C95771A9-BD57-A746-8E75-2F719E370B22}" type="pres">
      <dgm:prSet presAssocID="{164B1D9E-28B5-A84F-B17C-B8CCC6C1654C}" presName="sibTrans" presStyleCnt="0"/>
      <dgm:spPr/>
    </dgm:pt>
    <dgm:pt modelId="{097306D3-0305-F64B-88B0-3538A545527D}" type="pres">
      <dgm:prSet presAssocID="{18649494-9040-0644-A55E-F0D2F71897A2}" presName="node" presStyleLbl="node1" presStyleIdx="7" presStyleCnt="8">
        <dgm:presLayoutVars>
          <dgm:bulletEnabled val="1"/>
        </dgm:presLayoutVars>
      </dgm:prSet>
      <dgm:spPr/>
      <dgm:t>
        <a:bodyPr/>
        <a:lstStyle/>
        <a:p>
          <a:endParaRPr lang="en-US"/>
        </a:p>
      </dgm:t>
    </dgm:pt>
  </dgm:ptLst>
  <dgm:cxnLst>
    <dgm:cxn modelId="{C42CD539-1B65-874E-B2A9-A837E4DCC468}" srcId="{9791BCA1-2EDE-6D42-BD94-B2EEDB93D666}" destId="{44A87C7B-E59F-6842-B0F5-FF3DE3D0E4EE}" srcOrd="6" destOrd="0" parTransId="{C0FF8F3B-A8AD-DE4D-AB48-0B0ACEA5B889}" sibTransId="{164B1D9E-28B5-A84F-B17C-B8CCC6C1654C}"/>
    <dgm:cxn modelId="{38960C04-7FE3-634A-93FE-FC8C44994CA0}" srcId="{9791BCA1-2EDE-6D42-BD94-B2EEDB93D666}" destId="{18649494-9040-0644-A55E-F0D2F71897A2}" srcOrd="7" destOrd="0" parTransId="{C20E670D-D1B0-7846-A65C-880C52378BD5}" sibTransId="{C1A5A263-1BDE-7F4D-B0A8-F6818A45FB17}"/>
    <dgm:cxn modelId="{D4B6C41F-9D79-164F-9375-AFBD91CE0BEC}" type="presOf" srcId="{98D36BA7-6FFF-EA4C-9940-3F1E9AEE1C05}" destId="{15D9F8AA-2350-E04F-8489-79BED2C4DB99}" srcOrd="0" destOrd="1" presId="urn:microsoft.com/office/officeart/2005/8/layout/default"/>
    <dgm:cxn modelId="{DED443FA-3797-E142-8DFD-D97EB167856E}" type="presOf" srcId="{FE30E639-ED9E-2745-8BA7-CF482BCD3068}" destId="{BA95FCE8-791A-BF46-959E-CABD88D66B6D}" srcOrd="0" destOrd="0" presId="urn:microsoft.com/office/officeart/2005/8/layout/default"/>
    <dgm:cxn modelId="{7B4DC582-FBC1-224E-80A2-7465B02EC3D3}" srcId="{9791BCA1-2EDE-6D42-BD94-B2EEDB93D666}" destId="{244E62FC-7350-DF45-95CD-06F5400D6AA3}" srcOrd="0" destOrd="0" parTransId="{8AB24E45-35FF-5C40-A1A1-E6EF74BB6C19}" sibTransId="{B123C03D-B026-C349-963D-8F8F33F66567}"/>
    <dgm:cxn modelId="{19831FDB-A56B-EC4D-B677-023920211E04}" srcId="{9791BCA1-2EDE-6D42-BD94-B2EEDB93D666}" destId="{4A2DE7F2-F509-844B-AE18-0D7AF6089590}" srcOrd="3" destOrd="0" parTransId="{CD3648A2-F4B9-A44A-B185-267F06FF358E}" sibTransId="{CEA26967-880E-4843-B9BA-5C0F1A4C1210}"/>
    <dgm:cxn modelId="{4A3C3880-631E-8C4B-8D68-657BF6903E70}" type="presOf" srcId="{EA38A6E1-7A1E-FF4A-A144-ED447A37A486}" destId="{0B58D4FE-4A5E-4B4E-8F9A-EE2F4E31DA57}" srcOrd="0" destOrd="0" presId="urn:microsoft.com/office/officeart/2005/8/layout/default"/>
    <dgm:cxn modelId="{8689FA2D-6152-5341-8896-EACC0E649189}" srcId="{EA38A6E1-7A1E-FF4A-A144-ED447A37A486}" destId="{076E3771-5926-014B-80BA-ACDADBC0A5D6}" srcOrd="0" destOrd="0" parTransId="{A95E967F-36DD-0742-96A4-DB7AEFAAA185}" sibTransId="{7F073C17-40C4-684B-9116-70B8CA92D718}"/>
    <dgm:cxn modelId="{7549CAC7-75A5-4141-A067-4AD396D2C017}" srcId="{8F9D6EF5-BA39-574E-A04E-B9278DFE5F50}" destId="{59244691-CAB2-A845-9760-94247C3EF960}" srcOrd="0" destOrd="0" parTransId="{9CE860A8-DDA7-2143-A103-6358E7BC336F}" sibTransId="{71346C27-A19C-0A49-A8C3-6E5C52393704}"/>
    <dgm:cxn modelId="{D2464BE6-216B-DB43-911D-4879A3B7E1E2}" srcId="{9791BCA1-2EDE-6D42-BD94-B2EEDB93D666}" destId="{D0BCFB36-9DCF-2B4D-A1CF-20E937413E47}" srcOrd="1" destOrd="0" parTransId="{A0DB8642-F6CC-3841-800D-D644EB38F37C}" sibTransId="{376F7AD0-EECC-EF4E-B0C6-A7FA1BCC5F0A}"/>
    <dgm:cxn modelId="{920198BF-7DFD-3E41-B58A-2CDE8164E24C}" srcId="{4A2DE7F2-F509-844B-AE18-0D7AF6089590}" destId="{CB576E0A-C69A-9240-B5C1-28F0034AF2C0}" srcOrd="0" destOrd="0" parTransId="{CE44C77C-A06A-BA40-AADD-B983EF08203C}" sibTransId="{EBE5CFB5-5736-2C41-BD0A-F841526B23C5}"/>
    <dgm:cxn modelId="{8726EFD8-4626-E54E-A154-25604DDFA227}" type="presOf" srcId="{D0BCFB36-9DCF-2B4D-A1CF-20E937413E47}" destId="{15D9F8AA-2350-E04F-8489-79BED2C4DB99}" srcOrd="0" destOrd="0" presId="urn:microsoft.com/office/officeart/2005/8/layout/default"/>
    <dgm:cxn modelId="{8EED98D0-B5F6-D34A-864B-B459C7B6829D}" type="presOf" srcId="{BAAF74DF-DC30-1644-B6A4-79355AF1761C}" destId="{BA95FCE8-791A-BF46-959E-CABD88D66B6D}" srcOrd="0" destOrd="1" presId="urn:microsoft.com/office/officeart/2005/8/layout/default"/>
    <dgm:cxn modelId="{35A21B6D-766F-AB41-847C-CEF736BE761E}" type="presOf" srcId="{4A2DE7F2-F509-844B-AE18-0D7AF6089590}" destId="{C36C51EF-D539-A546-BA65-AB203A87C437}" srcOrd="0" destOrd="0" presId="urn:microsoft.com/office/officeart/2005/8/layout/default"/>
    <dgm:cxn modelId="{8F86EFFA-B30B-3D40-8937-DD120BD125C1}" type="presOf" srcId="{CB576E0A-C69A-9240-B5C1-28F0034AF2C0}" destId="{C36C51EF-D539-A546-BA65-AB203A87C437}" srcOrd="0" destOrd="1" presId="urn:microsoft.com/office/officeart/2005/8/layout/default"/>
    <dgm:cxn modelId="{340AC76E-B76D-4D4A-B4C4-DBCD79E10EB6}" type="presOf" srcId="{076E3771-5926-014B-80BA-ACDADBC0A5D6}" destId="{0B58D4FE-4A5E-4B4E-8F9A-EE2F4E31DA57}" srcOrd="0" destOrd="1" presId="urn:microsoft.com/office/officeart/2005/8/layout/default"/>
    <dgm:cxn modelId="{E3C647F6-880E-9449-92C2-57FC8C8643D9}" type="presOf" srcId="{9791BCA1-2EDE-6D42-BD94-B2EEDB93D666}" destId="{F29A1B75-3B87-BB46-8660-8AA6C5073864}" srcOrd="0" destOrd="0" presId="urn:microsoft.com/office/officeart/2005/8/layout/default"/>
    <dgm:cxn modelId="{91E9A978-5D3B-7247-9343-90D924EA3D76}" type="presOf" srcId="{59244691-CAB2-A845-9760-94247C3EF960}" destId="{2DBAE84B-0E6E-914D-AE7A-8107496BA276}" srcOrd="0" destOrd="1" presId="urn:microsoft.com/office/officeart/2005/8/layout/default"/>
    <dgm:cxn modelId="{37AC6AFA-CB67-E74A-8325-89D06E5E29DC}" type="presOf" srcId="{8F9D6EF5-BA39-574E-A04E-B9278DFE5F50}" destId="{2DBAE84B-0E6E-914D-AE7A-8107496BA276}" srcOrd="0" destOrd="0" presId="urn:microsoft.com/office/officeart/2005/8/layout/default"/>
    <dgm:cxn modelId="{6876DADE-747F-8544-8F32-79CE734D4B59}" type="presOf" srcId="{44A87C7B-E59F-6842-B0F5-FF3DE3D0E4EE}" destId="{4DB6246F-C396-4E45-A4E7-E70DAF8390DB}" srcOrd="0" destOrd="0" presId="urn:microsoft.com/office/officeart/2005/8/layout/default"/>
    <dgm:cxn modelId="{D4594FC4-3DE8-594B-B565-FAB28E184F15}" srcId="{9791BCA1-2EDE-6D42-BD94-B2EEDB93D666}" destId="{8F9D6EF5-BA39-574E-A04E-B9278DFE5F50}" srcOrd="4" destOrd="0" parTransId="{B3A65E38-04DE-8B49-9771-91AE9C40C66E}" sibTransId="{16B4847A-0B8F-1D40-9E75-18537C15FFCD}"/>
    <dgm:cxn modelId="{40280028-015C-014D-A4F7-BCC7489239AE}" type="presOf" srcId="{18649494-9040-0644-A55E-F0D2F71897A2}" destId="{097306D3-0305-F64B-88B0-3538A545527D}" srcOrd="0" destOrd="0" presId="urn:microsoft.com/office/officeart/2005/8/layout/default"/>
    <dgm:cxn modelId="{2AD1D4AE-563D-6D4A-9B95-98949707F982}" srcId="{244E62FC-7350-DF45-95CD-06F5400D6AA3}" destId="{2F487A45-B892-E04A-89D3-D0AE5FE409EE}" srcOrd="0" destOrd="0" parTransId="{C269049A-4E2E-9744-B444-505107AF6C40}" sibTransId="{6C5F6F60-6201-C643-AD3A-F881CF7816DA}"/>
    <dgm:cxn modelId="{332D6F63-4B02-ED41-9774-6B2191325986}" srcId="{9791BCA1-2EDE-6D42-BD94-B2EEDB93D666}" destId="{FE30E639-ED9E-2745-8BA7-CF482BCD3068}" srcOrd="5" destOrd="0" parTransId="{1CD7BF8E-81D3-DD46-ABB9-E24955379B02}" sibTransId="{3C2B08B5-2177-FD42-B6C6-C243A57C82BA}"/>
    <dgm:cxn modelId="{3CF90483-C17A-5F47-B145-778A1FABED6A}" type="presOf" srcId="{2F487A45-B892-E04A-89D3-D0AE5FE409EE}" destId="{28EA4EB8-397D-2D42-A543-A9CE78A6B1B7}" srcOrd="0" destOrd="1" presId="urn:microsoft.com/office/officeart/2005/8/layout/default"/>
    <dgm:cxn modelId="{3F6E13E2-0078-4444-B687-9D223982B8DF}" srcId="{9791BCA1-2EDE-6D42-BD94-B2EEDB93D666}" destId="{EA38A6E1-7A1E-FF4A-A144-ED447A37A486}" srcOrd="2" destOrd="0" parTransId="{8C2CACBD-25B5-224F-8B8C-F5248AEF6B0E}" sibTransId="{5EA743D5-D6CA-154C-8F49-2F3C5BC282CB}"/>
    <dgm:cxn modelId="{7BD9DE2A-71EC-E84A-9D91-2FAB3773E576}" type="presOf" srcId="{244E62FC-7350-DF45-95CD-06F5400D6AA3}" destId="{28EA4EB8-397D-2D42-A543-A9CE78A6B1B7}" srcOrd="0" destOrd="0" presId="urn:microsoft.com/office/officeart/2005/8/layout/default"/>
    <dgm:cxn modelId="{014D7339-9A91-2547-9A3B-B95BD5DBDB23}" srcId="{FE30E639-ED9E-2745-8BA7-CF482BCD3068}" destId="{BAAF74DF-DC30-1644-B6A4-79355AF1761C}" srcOrd="0" destOrd="0" parTransId="{559BBBE5-4516-344B-A950-FEEAAC4D689C}" sibTransId="{7A40329F-39FE-5642-B41D-C22684D20C28}"/>
    <dgm:cxn modelId="{D8DD1670-3E68-814C-835C-E64A2BE25B54}" srcId="{D0BCFB36-9DCF-2B4D-A1CF-20E937413E47}" destId="{98D36BA7-6FFF-EA4C-9940-3F1E9AEE1C05}" srcOrd="0" destOrd="0" parTransId="{06A35AC7-EA07-B540-81EB-7E3FA4CB7053}" sibTransId="{315ECD4C-2B13-7949-9B6F-9FFB6301DA76}"/>
    <dgm:cxn modelId="{48D1F231-0C72-1940-BBC8-A38BEA8F9DA2}" type="presParOf" srcId="{F29A1B75-3B87-BB46-8660-8AA6C5073864}" destId="{28EA4EB8-397D-2D42-A543-A9CE78A6B1B7}" srcOrd="0" destOrd="0" presId="urn:microsoft.com/office/officeart/2005/8/layout/default"/>
    <dgm:cxn modelId="{E08AB158-B842-2146-89FA-3A33DF09BF86}" type="presParOf" srcId="{F29A1B75-3B87-BB46-8660-8AA6C5073864}" destId="{9E1B5A3E-0417-3646-BAB6-F096C1806FCD}" srcOrd="1" destOrd="0" presId="urn:microsoft.com/office/officeart/2005/8/layout/default"/>
    <dgm:cxn modelId="{B34F096A-36FD-5A4E-AD9E-2DAB1849FBCE}" type="presParOf" srcId="{F29A1B75-3B87-BB46-8660-8AA6C5073864}" destId="{15D9F8AA-2350-E04F-8489-79BED2C4DB99}" srcOrd="2" destOrd="0" presId="urn:microsoft.com/office/officeart/2005/8/layout/default"/>
    <dgm:cxn modelId="{0FF06E8E-B671-504B-B25D-B75164E5D050}" type="presParOf" srcId="{F29A1B75-3B87-BB46-8660-8AA6C5073864}" destId="{170BB591-173D-8F42-9BB9-3873B852481B}" srcOrd="3" destOrd="0" presId="urn:microsoft.com/office/officeart/2005/8/layout/default"/>
    <dgm:cxn modelId="{A93E395A-F4B4-8C40-B1FF-C2F697330929}" type="presParOf" srcId="{F29A1B75-3B87-BB46-8660-8AA6C5073864}" destId="{0B58D4FE-4A5E-4B4E-8F9A-EE2F4E31DA57}" srcOrd="4" destOrd="0" presId="urn:microsoft.com/office/officeart/2005/8/layout/default"/>
    <dgm:cxn modelId="{F9146728-AB5E-FC47-BB8D-33CAD8701A95}" type="presParOf" srcId="{F29A1B75-3B87-BB46-8660-8AA6C5073864}" destId="{71E0DD87-2889-C049-AB66-D5C926FBE956}" srcOrd="5" destOrd="0" presId="urn:microsoft.com/office/officeart/2005/8/layout/default"/>
    <dgm:cxn modelId="{950AC25F-2D9A-734A-BF4A-5CA2D3A7E7FD}" type="presParOf" srcId="{F29A1B75-3B87-BB46-8660-8AA6C5073864}" destId="{C36C51EF-D539-A546-BA65-AB203A87C437}" srcOrd="6" destOrd="0" presId="urn:microsoft.com/office/officeart/2005/8/layout/default"/>
    <dgm:cxn modelId="{37BED4E2-16AE-214A-8191-E8907653CDE1}" type="presParOf" srcId="{F29A1B75-3B87-BB46-8660-8AA6C5073864}" destId="{1AE5BDCB-979C-2C4E-B62F-8EF0662B86D0}" srcOrd="7" destOrd="0" presId="urn:microsoft.com/office/officeart/2005/8/layout/default"/>
    <dgm:cxn modelId="{7A8F7317-4030-2F4E-A10C-F0FB0913C61C}" type="presParOf" srcId="{F29A1B75-3B87-BB46-8660-8AA6C5073864}" destId="{2DBAE84B-0E6E-914D-AE7A-8107496BA276}" srcOrd="8" destOrd="0" presId="urn:microsoft.com/office/officeart/2005/8/layout/default"/>
    <dgm:cxn modelId="{4F76FE16-E5B9-A04D-8EF6-580B21382D74}" type="presParOf" srcId="{F29A1B75-3B87-BB46-8660-8AA6C5073864}" destId="{817D8EB2-8CDD-914E-99BF-ED5F94D8BD93}" srcOrd="9" destOrd="0" presId="urn:microsoft.com/office/officeart/2005/8/layout/default"/>
    <dgm:cxn modelId="{2C7EB206-A1D2-5E47-B3C4-F0274EC3E49C}" type="presParOf" srcId="{F29A1B75-3B87-BB46-8660-8AA6C5073864}" destId="{BA95FCE8-791A-BF46-959E-CABD88D66B6D}" srcOrd="10" destOrd="0" presId="urn:microsoft.com/office/officeart/2005/8/layout/default"/>
    <dgm:cxn modelId="{1045624B-1E9C-B04E-AD9F-5262327EEB34}" type="presParOf" srcId="{F29A1B75-3B87-BB46-8660-8AA6C5073864}" destId="{B2BF2908-3924-E549-8D0F-E977C1300855}" srcOrd="11" destOrd="0" presId="urn:microsoft.com/office/officeart/2005/8/layout/default"/>
    <dgm:cxn modelId="{17A47294-D465-7B49-984A-A7A08A0E2CC0}" type="presParOf" srcId="{F29A1B75-3B87-BB46-8660-8AA6C5073864}" destId="{4DB6246F-C396-4E45-A4E7-E70DAF8390DB}" srcOrd="12" destOrd="0" presId="urn:microsoft.com/office/officeart/2005/8/layout/default"/>
    <dgm:cxn modelId="{46D6A964-3E04-F14E-8FA5-16E28750998D}" type="presParOf" srcId="{F29A1B75-3B87-BB46-8660-8AA6C5073864}" destId="{C95771A9-BD57-A746-8E75-2F719E370B22}" srcOrd="13" destOrd="0" presId="urn:microsoft.com/office/officeart/2005/8/layout/default"/>
    <dgm:cxn modelId="{9C29E90A-1ED3-5441-B13F-76F31A8D835D}" type="presParOf" srcId="{F29A1B75-3B87-BB46-8660-8AA6C5073864}" destId="{097306D3-0305-F64B-88B0-3538A545527D}"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685A2C-C9F4-4BAC-8CFC-B164ED4C4C40}" type="doc">
      <dgm:prSet loTypeId="urn:microsoft.com/office/officeart/2009/3/layout/OpposingIdeas" loCatId="relationship" qsTypeId="urn:microsoft.com/office/officeart/2005/8/quickstyle/simple1" qsCatId="simple" csTypeId="urn:microsoft.com/office/officeart/2005/8/colors/accent1_2" csCatId="accent1" phldr="1"/>
      <dgm:spPr/>
      <dgm:t>
        <a:bodyPr/>
        <a:lstStyle/>
        <a:p>
          <a:endParaRPr lang="en-US"/>
        </a:p>
      </dgm:t>
    </dgm:pt>
    <dgm:pt modelId="{E52099ED-D7BD-4BC9-B702-18EA77CC0169}">
      <dgm:prSet phldrT="[Text]" custT="1"/>
      <dgm:spPr/>
      <dgm:t>
        <a:bodyPr/>
        <a:lstStyle/>
        <a:p>
          <a:r>
            <a:rPr lang="en-US" sz="1800" b="1" dirty="0" smtClean="0"/>
            <a:t>On Track Behaviors</a:t>
          </a:r>
          <a:endParaRPr lang="en-US" sz="1800" b="1" dirty="0"/>
        </a:p>
      </dgm:t>
    </dgm:pt>
    <dgm:pt modelId="{D9E7082E-BD8D-4622-8DDC-E588174D2252}" type="parTrans" cxnId="{DE350F5B-0CD9-44E2-A6E4-E3C4CB971D35}">
      <dgm:prSet/>
      <dgm:spPr/>
      <dgm:t>
        <a:bodyPr/>
        <a:lstStyle/>
        <a:p>
          <a:endParaRPr lang="en-US"/>
        </a:p>
      </dgm:t>
    </dgm:pt>
    <dgm:pt modelId="{FE924E4D-57AB-40E8-A937-A4D1CF9C0630}" type="sibTrans" cxnId="{DE350F5B-0CD9-44E2-A6E4-E3C4CB971D35}">
      <dgm:prSet/>
      <dgm:spPr/>
      <dgm:t>
        <a:bodyPr/>
        <a:lstStyle/>
        <a:p>
          <a:endParaRPr lang="en-US"/>
        </a:p>
      </dgm:t>
    </dgm:pt>
    <dgm:pt modelId="{C38FD4FF-1C91-46E6-9011-BF2B35FC485A}">
      <dgm:prSet phldrT="[Text]" custT="1"/>
      <dgm:spPr/>
      <dgm:t>
        <a:bodyPr/>
        <a:lstStyle/>
        <a:p>
          <a:r>
            <a:rPr lang="en-US" sz="1800" b="1" dirty="0" smtClean="0"/>
            <a:t>Off Track Behaviors</a:t>
          </a:r>
          <a:endParaRPr lang="en-US" sz="1800" b="1" dirty="0"/>
        </a:p>
      </dgm:t>
    </dgm:pt>
    <dgm:pt modelId="{97307C58-7949-49C3-B5ED-5B75D2BE0AAB}" type="parTrans" cxnId="{4C06BF1A-E232-480B-8C5E-58272D7B6353}">
      <dgm:prSet/>
      <dgm:spPr/>
      <dgm:t>
        <a:bodyPr/>
        <a:lstStyle/>
        <a:p>
          <a:endParaRPr lang="en-US"/>
        </a:p>
      </dgm:t>
    </dgm:pt>
    <dgm:pt modelId="{F7A5B7C9-2309-4030-A8A1-57FC5E0DACCA}" type="sibTrans" cxnId="{4C06BF1A-E232-480B-8C5E-58272D7B6353}">
      <dgm:prSet/>
      <dgm:spPr/>
      <dgm:t>
        <a:bodyPr/>
        <a:lstStyle/>
        <a:p>
          <a:endParaRPr lang="en-US"/>
        </a:p>
      </dgm:t>
    </dgm:pt>
    <dgm:pt modelId="{37CA1191-FA0B-4A22-87A2-EB898DB4BA8A}">
      <dgm:prSet phldrT="[Text]" custT="1"/>
      <dgm:spPr/>
      <dgm:t>
        <a:bodyPr/>
        <a:lstStyle/>
        <a:p>
          <a:r>
            <a:rPr lang="en-US" sz="1800" dirty="0" smtClean="0"/>
            <a:t>Disengaged</a:t>
          </a:r>
        </a:p>
      </dgm:t>
    </dgm:pt>
    <dgm:pt modelId="{BA93C832-DE1B-42D8-A36F-C12BBD5655CF}" type="parTrans" cxnId="{19B9594F-1410-4F34-B3A5-A83AD5FB5C2C}">
      <dgm:prSet/>
      <dgm:spPr/>
      <dgm:t>
        <a:bodyPr/>
        <a:lstStyle/>
        <a:p>
          <a:endParaRPr lang="en-US"/>
        </a:p>
      </dgm:t>
    </dgm:pt>
    <dgm:pt modelId="{C4EFE456-F066-4C24-9CBA-5D277BA4E4E0}" type="sibTrans" cxnId="{19B9594F-1410-4F34-B3A5-A83AD5FB5C2C}">
      <dgm:prSet/>
      <dgm:spPr/>
      <dgm:t>
        <a:bodyPr/>
        <a:lstStyle/>
        <a:p>
          <a:endParaRPr lang="en-US"/>
        </a:p>
      </dgm:t>
    </dgm:pt>
    <dgm:pt modelId="{8EDFCC99-5BAA-4967-A24B-362E62C3388C}">
      <dgm:prSet phldrT="[Text]" custT="1"/>
      <dgm:spPr/>
      <dgm:t>
        <a:bodyPr/>
        <a:lstStyle/>
        <a:p>
          <a:r>
            <a:rPr lang="en-US" sz="1800" dirty="0" smtClean="0"/>
            <a:t>Lack of Self-Control</a:t>
          </a:r>
        </a:p>
        <a:p>
          <a:r>
            <a:rPr lang="en-US" sz="1800" dirty="0" smtClean="0"/>
            <a:t>Drop Out</a:t>
          </a:r>
        </a:p>
        <a:p>
          <a:r>
            <a:rPr lang="en-US" sz="1800" dirty="0" smtClean="0"/>
            <a:t>Poor Attendance</a:t>
          </a:r>
        </a:p>
        <a:p>
          <a:r>
            <a:rPr lang="en-US" sz="1800" dirty="0" smtClean="0"/>
            <a:t>Lack of Skills</a:t>
          </a:r>
          <a:endParaRPr lang="en-US" sz="1800" dirty="0"/>
        </a:p>
      </dgm:t>
    </dgm:pt>
    <dgm:pt modelId="{0AED6EBF-8BD9-4DFE-8D51-F3F612AFEBE5}" type="parTrans" cxnId="{FA62C91F-4012-4DF0-B472-F242571904A9}">
      <dgm:prSet/>
      <dgm:spPr/>
      <dgm:t>
        <a:bodyPr/>
        <a:lstStyle/>
        <a:p>
          <a:endParaRPr lang="en-US"/>
        </a:p>
      </dgm:t>
    </dgm:pt>
    <dgm:pt modelId="{931E3F72-35CE-4CC6-813B-334062EC2003}" type="sibTrans" cxnId="{FA62C91F-4012-4DF0-B472-F242571904A9}">
      <dgm:prSet/>
      <dgm:spPr/>
      <dgm:t>
        <a:bodyPr/>
        <a:lstStyle/>
        <a:p>
          <a:endParaRPr lang="en-US"/>
        </a:p>
      </dgm:t>
    </dgm:pt>
    <dgm:pt modelId="{5495A3B4-3737-4476-83A1-A361B50C94D0}">
      <dgm:prSet phldrT="[Text]" custT="1"/>
      <dgm:spPr/>
      <dgm:t>
        <a:bodyPr/>
        <a:lstStyle/>
        <a:p>
          <a:r>
            <a:rPr lang="en-US" sz="1800" b="1" dirty="0" smtClean="0"/>
            <a:t>Cognitive Skills &amp; Attitudes</a:t>
          </a:r>
          <a:endParaRPr lang="en-US" sz="1800" b="1" dirty="0"/>
        </a:p>
      </dgm:t>
    </dgm:pt>
    <dgm:pt modelId="{50F16168-5CA3-49C7-9D3B-64012B220857}" type="parTrans" cxnId="{9DE949AA-0232-4F30-81CA-77F01A613E7C}">
      <dgm:prSet/>
      <dgm:spPr/>
      <dgm:t>
        <a:bodyPr/>
        <a:lstStyle/>
        <a:p>
          <a:endParaRPr lang="en-US"/>
        </a:p>
      </dgm:t>
    </dgm:pt>
    <dgm:pt modelId="{68945F8A-A5E2-4623-94D2-EDECA01630FD}" type="sibTrans" cxnId="{9DE949AA-0232-4F30-81CA-77F01A613E7C}">
      <dgm:prSet/>
      <dgm:spPr/>
      <dgm:t>
        <a:bodyPr/>
        <a:lstStyle/>
        <a:p>
          <a:endParaRPr lang="en-US"/>
        </a:p>
      </dgm:t>
    </dgm:pt>
    <dgm:pt modelId="{4DC16156-38E0-734D-874B-A3F8CCF45B63}">
      <dgm:prSet phldrT="[Text]" custT="1"/>
      <dgm:spPr/>
      <dgm:t>
        <a:bodyPr/>
        <a:lstStyle/>
        <a:p>
          <a:r>
            <a:rPr lang="en-US" sz="1800" b="1" dirty="0" smtClean="0"/>
            <a:t>Academic Achievement</a:t>
          </a:r>
          <a:endParaRPr lang="en-US" sz="1800" b="1" dirty="0"/>
        </a:p>
      </dgm:t>
    </dgm:pt>
    <dgm:pt modelId="{944F99B7-B6D7-FB4A-BB22-6AA1A1134C23}" type="parTrans" cxnId="{92EA3D8E-CA98-4B49-8534-3B9F5E0D13FD}">
      <dgm:prSet/>
      <dgm:spPr/>
      <dgm:t>
        <a:bodyPr/>
        <a:lstStyle/>
        <a:p>
          <a:endParaRPr lang="en-US"/>
        </a:p>
      </dgm:t>
    </dgm:pt>
    <dgm:pt modelId="{6F7CB53B-C0EC-EF4A-A9D5-438C5A6F0A99}" type="sibTrans" cxnId="{92EA3D8E-CA98-4B49-8534-3B9F5E0D13FD}">
      <dgm:prSet/>
      <dgm:spPr/>
      <dgm:t>
        <a:bodyPr/>
        <a:lstStyle/>
        <a:p>
          <a:endParaRPr lang="en-US"/>
        </a:p>
      </dgm:t>
    </dgm:pt>
    <dgm:pt modelId="{215280C5-A3CD-104D-98F2-CC0A545A05CA}">
      <dgm:prSet phldrT="[Text]" custT="1"/>
      <dgm:spPr/>
      <dgm:t>
        <a:bodyPr/>
        <a:lstStyle/>
        <a:p>
          <a:r>
            <a:rPr lang="en-US" sz="1800" b="1" dirty="0" smtClean="0"/>
            <a:t>Positive Educational Engagement</a:t>
          </a:r>
          <a:endParaRPr lang="en-US" sz="1800" b="1" dirty="0"/>
        </a:p>
      </dgm:t>
    </dgm:pt>
    <dgm:pt modelId="{EAC9C1C5-5FA9-D74A-9189-F894E729520D}" type="parTrans" cxnId="{53EFD787-11FC-7249-9FF4-8D901FD21F95}">
      <dgm:prSet/>
      <dgm:spPr/>
      <dgm:t>
        <a:bodyPr/>
        <a:lstStyle/>
        <a:p>
          <a:endParaRPr lang="en-US"/>
        </a:p>
      </dgm:t>
    </dgm:pt>
    <dgm:pt modelId="{A1CB22C9-A5E3-7246-B4BE-2732EE60848A}" type="sibTrans" cxnId="{53EFD787-11FC-7249-9FF4-8D901FD21F95}">
      <dgm:prSet/>
      <dgm:spPr/>
      <dgm:t>
        <a:bodyPr/>
        <a:lstStyle/>
        <a:p>
          <a:endParaRPr lang="en-US"/>
        </a:p>
      </dgm:t>
    </dgm:pt>
    <dgm:pt modelId="{A7DC8B4E-7222-F94E-BAA3-9004F33EDDF7}">
      <dgm:prSet phldrT="[Text]" custT="1"/>
      <dgm:spPr/>
      <dgm:t>
        <a:bodyPr/>
        <a:lstStyle/>
        <a:p>
          <a:r>
            <a:rPr lang="en-US" sz="1800" b="0" dirty="0" smtClean="0"/>
            <a:t>Grades, Scores, and Graduation</a:t>
          </a:r>
          <a:endParaRPr lang="en-US" sz="1800" b="0" dirty="0"/>
        </a:p>
      </dgm:t>
    </dgm:pt>
    <dgm:pt modelId="{720E05D4-2F41-E84B-9533-7B515BE5D07F}" type="parTrans" cxnId="{B4B5CC20-3791-D948-A778-5E5B7F18C3F0}">
      <dgm:prSet/>
      <dgm:spPr/>
      <dgm:t>
        <a:bodyPr/>
        <a:lstStyle/>
        <a:p>
          <a:endParaRPr lang="en-US"/>
        </a:p>
      </dgm:t>
    </dgm:pt>
    <dgm:pt modelId="{8B34C62C-A885-DB4E-9F2B-4393E303D542}" type="sibTrans" cxnId="{B4B5CC20-3791-D948-A778-5E5B7F18C3F0}">
      <dgm:prSet/>
      <dgm:spPr/>
      <dgm:t>
        <a:bodyPr/>
        <a:lstStyle/>
        <a:p>
          <a:endParaRPr lang="en-US"/>
        </a:p>
      </dgm:t>
    </dgm:pt>
    <dgm:pt modelId="{8D2F7398-1A5B-E74E-ADFF-36891CB5EAB4}">
      <dgm:prSet phldrT="[Text]" custT="1"/>
      <dgm:spPr/>
      <dgm:t>
        <a:bodyPr/>
        <a:lstStyle/>
        <a:p>
          <a:r>
            <a:rPr lang="en-US" sz="1800" b="0" dirty="0" smtClean="0"/>
            <a:t>Attendance, behavior, and completion </a:t>
          </a:r>
          <a:endParaRPr lang="en-US" sz="1800" b="0" dirty="0"/>
        </a:p>
      </dgm:t>
    </dgm:pt>
    <dgm:pt modelId="{1176A307-3632-F745-9100-762175767B65}" type="parTrans" cxnId="{49604712-0BBA-E748-B839-62DDCB03DA12}">
      <dgm:prSet/>
      <dgm:spPr/>
      <dgm:t>
        <a:bodyPr/>
        <a:lstStyle/>
        <a:p>
          <a:endParaRPr lang="en-US"/>
        </a:p>
      </dgm:t>
    </dgm:pt>
    <dgm:pt modelId="{8EBCC913-3D0C-BA44-8292-AEBD910E4405}" type="sibTrans" cxnId="{49604712-0BBA-E748-B839-62DDCB03DA12}">
      <dgm:prSet/>
      <dgm:spPr/>
      <dgm:t>
        <a:bodyPr/>
        <a:lstStyle/>
        <a:p>
          <a:endParaRPr lang="en-US"/>
        </a:p>
      </dgm:t>
    </dgm:pt>
    <dgm:pt modelId="{BCD36384-E45D-384E-8794-D6E69DBE8BA8}">
      <dgm:prSet phldrT="[Text]" custT="1"/>
      <dgm:spPr/>
      <dgm:t>
        <a:bodyPr/>
        <a:lstStyle/>
        <a:p>
          <a:r>
            <a:rPr lang="en-US" sz="1800" dirty="0" smtClean="0"/>
            <a:t>Concentration, memory, mood &amp; Motivation </a:t>
          </a:r>
          <a:endParaRPr lang="en-US" sz="1800" dirty="0"/>
        </a:p>
      </dgm:t>
    </dgm:pt>
    <dgm:pt modelId="{D4C4D242-855F-2548-8572-B59DD9986391}" type="parTrans" cxnId="{07485E59-31D3-FA41-AFA4-EDBA91D96388}">
      <dgm:prSet/>
      <dgm:spPr/>
      <dgm:t>
        <a:bodyPr/>
        <a:lstStyle/>
        <a:p>
          <a:endParaRPr lang="en-US"/>
        </a:p>
      </dgm:t>
    </dgm:pt>
    <dgm:pt modelId="{BE5CA0A6-8F3E-9C43-A544-10D2CF86C74A}" type="sibTrans" cxnId="{07485E59-31D3-FA41-AFA4-EDBA91D96388}">
      <dgm:prSet/>
      <dgm:spPr/>
      <dgm:t>
        <a:bodyPr/>
        <a:lstStyle/>
        <a:p>
          <a:endParaRPr lang="en-US"/>
        </a:p>
      </dgm:t>
    </dgm:pt>
    <dgm:pt modelId="{7D1B152A-8D27-C644-9E73-B4AD1ABBDD1B}" type="pres">
      <dgm:prSet presAssocID="{29685A2C-C9F4-4BAC-8CFC-B164ED4C4C40}" presName="Name0" presStyleCnt="0">
        <dgm:presLayoutVars>
          <dgm:chMax val="2"/>
          <dgm:dir/>
          <dgm:animOne val="branch"/>
          <dgm:animLvl val="lvl"/>
          <dgm:resizeHandles val="exact"/>
        </dgm:presLayoutVars>
      </dgm:prSet>
      <dgm:spPr/>
      <dgm:t>
        <a:bodyPr/>
        <a:lstStyle/>
        <a:p>
          <a:endParaRPr lang="en-US"/>
        </a:p>
      </dgm:t>
    </dgm:pt>
    <dgm:pt modelId="{C9822EA0-CEE0-DE42-A22D-4C650E1608D6}" type="pres">
      <dgm:prSet presAssocID="{29685A2C-C9F4-4BAC-8CFC-B164ED4C4C40}" presName="Background" presStyleLbl="node1" presStyleIdx="0" presStyleCnt="1"/>
      <dgm:spPr/>
    </dgm:pt>
    <dgm:pt modelId="{5D9C9F64-606B-584B-B756-51CBAFAF6C33}" type="pres">
      <dgm:prSet presAssocID="{29685A2C-C9F4-4BAC-8CFC-B164ED4C4C40}" presName="Divider" presStyleLbl="callout" presStyleIdx="0" presStyleCnt="1"/>
      <dgm:spPr/>
    </dgm:pt>
    <dgm:pt modelId="{183F61C2-A640-E04C-89B6-3A7A7AEF0551}" type="pres">
      <dgm:prSet presAssocID="{29685A2C-C9F4-4BAC-8CFC-B164ED4C4C40}" presName="ChildText1" presStyleLbl="revTx" presStyleIdx="0" presStyleCnt="0" custLinFactNeighborX="782" custLinFactNeighborY="-2004">
        <dgm:presLayoutVars>
          <dgm:chMax val="0"/>
          <dgm:chPref val="0"/>
          <dgm:bulletEnabled val="1"/>
        </dgm:presLayoutVars>
      </dgm:prSet>
      <dgm:spPr/>
      <dgm:t>
        <a:bodyPr/>
        <a:lstStyle/>
        <a:p>
          <a:endParaRPr lang="en-US"/>
        </a:p>
      </dgm:t>
    </dgm:pt>
    <dgm:pt modelId="{7060544E-E49A-1E4F-BB7E-CBAF715AD2F5}" type="pres">
      <dgm:prSet presAssocID="{29685A2C-C9F4-4BAC-8CFC-B164ED4C4C40}" presName="ChildText2" presStyleLbl="revTx" presStyleIdx="0" presStyleCnt="0">
        <dgm:presLayoutVars>
          <dgm:chMax val="0"/>
          <dgm:chPref val="0"/>
          <dgm:bulletEnabled val="1"/>
        </dgm:presLayoutVars>
      </dgm:prSet>
      <dgm:spPr/>
      <dgm:t>
        <a:bodyPr/>
        <a:lstStyle/>
        <a:p>
          <a:endParaRPr lang="en-US"/>
        </a:p>
      </dgm:t>
    </dgm:pt>
    <dgm:pt modelId="{9D8C9ABE-FA84-E94B-89D3-41E9E6C12F1D}" type="pres">
      <dgm:prSet presAssocID="{29685A2C-C9F4-4BAC-8CFC-B164ED4C4C40}" presName="ParentText1" presStyleLbl="revTx" presStyleIdx="0" presStyleCnt="0">
        <dgm:presLayoutVars>
          <dgm:chMax val="1"/>
          <dgm:chPref val="1"/>
        </dgm:presLayoutVars>
      </dgm:prSet>
      <dgm:spPr/>
      <dgm:t>
        <a:bodyPr/>
        <a:lstStyle/>
        <a:p>
          <a:endParaRPr lang="en-US"/>
        </a:p>
      </dgm:t>
    </dgm:pt>
    <dgm:pt modelId="{2C24B99C-285F-9D48-BA9B-2BEBB6F6BC5D}" type="pres">
      <dgm:prSet presAssocID="{29685A2C-C9F4-4BAC-8CFC-B164ED4C4C40}" presName="ParentShape1" presStyleLbl="alignImgPlace1" presStyleIdx="0" presStyleCnt="2">
        <dgm:presLayoutVars/>
      </dgm:prSet>
      <dgm:spPr/>
      <dgm:t>
        <a:bodyPr/>
        <a:lstStyle/>
        <a:p>
          <a:endParaRPr lang="en-US"/>
        </a:p>
      </dgm:t>
    </dgm:pt>
    <dgm:pt modelId="{0F5DDAAA-F467-0941-AD55-0EF3EB068FC3}" type="pres">
      <dgm:prSet presAssocID="{29685A2C-C9F4-4BAC-8CFC-B164ED4C4C40}" presName="ParentText2" presStyleLbl="revTx" presStyleIdx="0" presStyleCnt="0">
        <dgm:presLayoutVars>
          <dgm:chMax val="1"/>
          <dgm:chPref val="1"/>
        </dgm:presLayoutVars>
      </dgm:prSet>
      <dgm:spPr/>
      <dgm:t>
        <a:bodyPr/>
        <a:lstStyle/>
        <a:p>
          <a:endParaRPr lang="en-US"/>
        </a:p>
      </dgm:t>
    </dgm:pt>
    <dgm:pt modelId="{86788AA2-6795-9B4B-9108-1A2E57DD960E}" type="pres">
      <dgm:prSet presAssocID="{29685A2C-C9F4-4BAC-8CFC-B164ED4C4C40}" presName="ParentShape2" presStyleLbl="alignImgPlace1" presStyleIdx="1" presStyleCnt="2">
        <dgm:presLayoutVars/>
      </dgm:prSet>
      <dgm:spPr/>
      <dgm:t>
        <a:bodyPr/>
        <a:lstStyle/>
        <a:p>
          <a:endParaRPr lang="en-US"/>
        </a:p>
      </dgm:t>
    </dgm:pt>
  </dgm:ptLst>
  <dgm:cxnLst>
    <dgm:cxn modelId="{9DE949AA-0232-4F30-81CA-77F01A613E7C}" srcId="{E52099ED-D7BD-4BC9-B702-18EA77CC0169}" destId="{5495A3B4-3737-4476-83A1-A361B50C94D0}" srcOrd="2" destOrd="0" parTransId="{50F16168-5CA3-49C7-9D3B-64012B220857}" sibTransId="{68945F8A-A5E2-4623-94D2-EDECA01630FD}"/>
    <dgm:cxn modelId="{DE350F5B-0CD9-44E2-A6E4-E3C4CB971D35}" srcId="{29685A2C-C9F4-4BAC-8CFC-B164ED4C4C40}" destId="{E52099ED-D7BD-4BC9-B702-18EA77CC0169}" srcOrd="0" destOrd="0" parTransId="{D9E7082E-BD8D-4622-8DDC-E588174D2252}" sibTransId="{FE924E4D-57AB-40E8-A937-A4D1CF9C0630}"/>
    <dgm:cxn modelId="{92EA3D8E-CA98-4B49-8534-3B9F5E0D13FD}" srcId="{E52099ED-D7BD-4BC9-B702-18EA77CC0169}" destId="{4DC16156-38E0-734D-874B-A3F8CCF45B63}" srcOrd="0" destOrd="0" parTransId="{944F99B7-B6D7-FB4A-BB22-6AA1A1134C23}" sibTransId="{6F7CB53B-C0EC-EF4A-A9D5-438C5A6F0A99}"/>
    <dgm:cxn modelId="{A9887610-1A83-EB42-A083-8E2C8019F904}" type="presOf" srcId="{37CA1191-FA0B-4A22-87A2-EB898DB4BA8A}" destId="{7060544E-E49A-1E4F-BB7E-CBAF715AD2F5}" srcOrd="0" destOrd="0" presId="urn:microsoft.com/office/officeart/2009/3/layout/OpposingIdeas"/>
    <dgm:cxn modelId="{07485E59-31D3-FA41-AFA4-EDBA91D96388}" srcId="{5495A3B4-3737-4476-83A1-A361B50C94D0}" destId="{BCD36384-E45D-384E-8794-D6E69DBE8BA8}" srcOrd="0" destOrd="0" parTransId="{D4C4D242-855F-2548-8572-B59DD9986391}" sibTransId="{BE5CA0A6-8F3E-9C43-A544-10D2CF86C74A}"/>
    <dgm:cxn modelId="{4C06BF1A-E232-480B-8C5E-58272D7B6353}" srcId="{29685A2C-C9F4-4BAC-8CFC-B164ED4C4C40}" destId="{C38FD4FF-1C91-46E6-9011-BF2B35FC485A}" srcOrd="1" destOrd="0" parTransId="{97307C58-7949-49C3-B5ED-5B75D2BE0AAB}" sibTransId="{F7A5B7C9-2309-4030-A8A1-57FC5E0DACCA}"/>
    <dgm:cxn modelId="{7EEADD5A-8930-4C4C-8833-3D1B274FC400}" type="presOf" srcId="{29685A2C-C9F4-4BAC-8CFC-B164ED4C4C40}" destId="{7D1B152A-8D27-C644-9E73-B4AD1ABBDD1B}" srcOrd="0" destOrd="0" presId="urn:microsoft.com/office/officeart/2009/3/layout/OpposingIdeas"/>
    <dgm:cxn modelId="{1367F873-4414-7449-8E66-146CCBF139EC}" type="presOf" srcId="{C38FD4FF-1C91-46E6-9011-BF2B35FC485A}" destId="{86788AA2-6795-9B4B-9108-1A2E57DD960E}" srcOrd="1" destOrd="0" presId="urn:microsoft.com/office/officeart/2009/3/layout/OpposingIdeas"/>
    <dgm:cxn modelId="{3935B711-32E6-2148-AA4F-2B7672134112}" type="presOf" srcId="{4DC16156-38E0-734D-874B-A3F8CCF45B63}" destId="{183F61C2-A640-E04C-89B6-3A7A7AEF0551}" srcOrd="0" destOrd="0" presId="urn:microsoft.com/office/officeart/2009/3/layout/OpposingIdeas"/>
    <dgm:cxn modelId="{19B9594F-1410-4F34-B3A5-A83AD5FB5C2C}" srcId="{C38FD4FF-1C91-46E6-9011-BF2B35FC485A}" destId="{37CA1191-FA0B-4A22-87A2-EB898DB4BA8A}" srcOrd="0" destOrd="0" parTransId="{BA93C832-DE1B-42D8-A36F-C12BBD5655CF}" sibTransId="{C4EFE456-F066-4C24-9CBA-5D277BA4E4E0}"/>
    <dgm:cxn modelId="{CE5FDD2F-3F38-4648-8032-28C9A0D21BE1}" type="presOf" srcId="{A7DC8B4E-7222-F94E-BAA3-9004F33EDDF7}" destId="{183F61C2-A640-E04C-89B6-3A7A7AEF0551}" srcOrd="0" destOrd="1" presId="urn:microsoft.com/office/officeart/2009/3/layout/OpposingIdeas"/>
    <dgm:cxn modelId="{B1DBB40C-86D5-0F4D-9AD5-D97FD345C114}" type="presOf" srcId="{C38FD4FF-1C91-46E6-9011-BF2B35FC485A}" destId="{0F5DDAAA-F467-0941-AD55-0EF3EB068FC3}" srcOrd="0" destOrd="0" presId="urn:microsoft.com/office/officeart/2009/3/layout/OpposingIdeas"/>
    <dgm:cxn modelId="{5176B653-344F-8B46-B66D-2CACCC908E14}" type="presOf" srcId="{E52099ED-D7BD-4BC9-B702-18EA77CC0169}" destId="{9D8C9ABE-FA84-E94B-89D3-41E9E6C12F1D}" srcOrd="0" destOrd="0" presId="urn:microsoft.com/office/officeart/2009/3/layout/OpposingIdeas"/>
    <dgm:cxn modelId="{7A44CB5F-CB55-514F-90FE-A96BAF019DAA}" type="presOf" srcId="{215280C5-A3CD-104D-98F2-CC0A545A05CA}" destId="{183F61C2-A640-E04C-89B6-3A7A7AEF0551}" srcOrd="0" destOrd="2" presId="urn:microsoft.com/office/officeart/2009/3/layout/OpposingIdeas"/>
    <dgm:cxn modelId="{E1459F0C-44A1-3E4F-9C3C-E388C38CE1B5}" type="presOf" srcId="{8D2F7398-1A5B-E74E-ADFF-36891CB5EAB4}" destId="{183F61C2-A640-E04C-89B6-3A7A7AEF0551}" srcOrd="0" destOrd="3" presId="urn:microsoft.com/office/officeart/2009/3/layout/OpposingIdeas"/>
    <dgm:cxn modelId="{49604712-0BBA-E748-B839-62DDCB03DA12}" srcId="{215280C5-A3CD-104D-98F2-CC0A545A05CA}" destId="{8D2F7398-1A5B-E74E-ADFF-36891CB5EAB4}" srcOrd="0" destOrd="0" parTransId="{1176A307-3632-F745-9100-762175767B65}" sibTransId="{8EBCC913-3D0C-BA44-8292-AEBD910E4405}"/>
    <dgm:cxn modelId="{58579E2F-9A5F-EE45-AE8D-564A3A153206}" type="presOf" srcId="{BCD36384-E45D-384E-8794-D6E69DBE8BA8}" destId="{183F61C2-A640-E04C-89B6-3A7A7AEF0551}" srcOrd="0" destOrd="5" presId="urn:microsoft.com/office/officeart/2009/3/layout/OpposingIdeas"/>
    <dgm:cxn modelId="{1BA4AB0D-9047-5E49-8E50-BC16D705C752}" type="presOf" srcId="{8EDFCC99-5BAA-4967-A24B-362E62C3388C}" destId="{7060544E-E49A-1E4F-BB7E-CBAF715AD2F5}" srcOrd="0" destOrd="1" presId="urn:microsoft.com/office/officeart/2009/3/layout/OpposingIdeas"/>
    <dgm:cxn modelId="{B4B5CC20-3791-D948-A778-5E5B7F18C3F0}" srcId="{4DC16156-38E0-734D-874B-A3F8CCF45B63}" destId="{A7DC8B4E-7222-F94E-BAA3-9004F33EDDF7}" srcOrd="0" destOrd="0" parTransId="{720E05D4-2F41-E84B-9533-7B515BE5D07F}" sibTransId="{8B34C62C-A885-DB4E-9F2B-4393E303D542}"/>
    <dgm:cxn modelId="{F826912E-7142-7147-AF2C-FC6C7A69FECF}" type="presOf" srcId="{5495A3B4-3737-4476-83A1-A361B50C94D0}" destId="{183F61C2-A640-E04C-89B6-3A7A7AEF0551}" srcOrd="0" destOrd="4" presId="urn:microsoft.com/office/officeart/2009/3/layout/OpposingIdeas"/>
    <dgm:cxn modelId="{FE21B0DF-F864-E041-A1BB-8EF719B90BAA}" type="presOf" srcId="{E52099ED-D7BD-4BC9-B702-18EA77CC0169}" destId="{2C24B99C-285F-9D48-BA9B-2BEBB6F6BC5D}" srcOrd="1" destOrd="0" presId="urn:microsoft.com/office/officeart/2009/3/layout/OpposingIdeas"/>
    <dgm:cxn modelId="{53EFD787-11FC-7249-9FF4-8D901FD21F95}" srcId="{E52099ED-D7BD-4BC9-B702-18EA77CC0169}" destId="{215280C5-A3CD-104D-98F2-CC0A545A05CA}" srcOrd="1" destOrd="0" parTransId="{EAC9C1C5-5FA9-D74A-9189-F894E729520D}" sibTransId="{A1CB22C9-A5E3-7246-B4BE-2732EE60848A}"/>
    <dgm:cxn modelId="{FA62C91F-4012-4DF0-B472-F242571904A9}" srcId="{C38FD4FF-1C91-46E6-9011-BF2B35FC485A}" destId="{8EDFCC99-5BAA-4967-A24B-362E62C3388C}" srcOrd="1" destOrd="0" parTransId="{0AED6EBF-8BD9-4DFE-8D51-F3F612AFEBE5}" sibTransId="{931E3F72-35CE-4CC6-813B-334062EC2003}"/>
    <dgm:cxn modelId="{FFB2F2E6-94D3-C44E-9F96-63DBFB171FDD}" type="presParOf" srcId="{7D1B152A-8D27-C644-9E73-B4AD1ABBDD1B}" destId="{C9822EA0-CEE0-DE42-A22D-4C650E1608D6}" srcOrd="0" destOrd="0" presId="urn:microsoft.com/office/officeart/2009/3/layout/OpposingIdeas"/>
    <dgm:cxn modelId="{2457E19F-990C-A449-A830-64B25825BB86}" type="presParOf" srcId="{7D1B152A-8D27-C644-9E73-B4AD1ABBDD1B}" destId="{5D9C9F64-606B-584B-B756-51CBAFAF6C33}" srcOrd="1" destOrd="0" presId="urn:microsoft.com/office/officeart/2009/3/layout/OpposingIdeas"/>
    <dgm:cxn modelId="{FFBEE994-FFE2-2444-BD55-98CACA85915A}" type="presParOf" srcId="{7D1B152A-8D27-C644-9E73-B4AD1ABBDD1B}" destId="{183F61C2-A640-E04C-89B6-3A7A7AEF0551}" srcOrd="2" destOrd="0" presId="urn:microsoft.com/office/officeart/2009/3/layout/OpposingIdeas"/>
    <dgm:cxn modelId="{769AF9B6-A3E5-4140-BC63-DE6113426ABD}" type="presParOf" srcId="{7D1B152A-8D27-C644-9E73-B4AD1ABBDD1B}" destId="{7060544E-E49A-1E4F-BB7E-CBAF715AD2F5}" srcOrd="3" destOrd="0" presId="urn:microsoft.com/office/officeart/2009/3/layout/OpposingIdeas"/>
    <dgm:cxn modelId="{3DAF5288-6A71-B040-8BD2-B2825130D052}" type="presParOf" srcId="{7D1B152A-8D27-C644-9E73-B4AD1ABBDD1B}" destId="{9D8C9ABE-FA84-E94B-89D3-41E9E6C12F1D}" srcOrd="4" destOrd="0" presId="urn:microsoft.com/office/officeart/2009/3/layout/OpposingIdeas"/>
    <dgm:cxn modelId="{F8DD3782-DD2B-0A4E-9009-9E1C78160036}" type="presParOf" srcId="{7D1B152A-8D27-C644-9E73-B4AD1ABBDD1B}" destId="{2C24B99C-285F-9D48-BA9B-2BEBB6F6BC5D}" srcOrd="5" destOrd="0" presId="urn:microsoft.com/office/officeart/2009/3/layout/OpposingIdeas"/>
    <dgm:cxn modelId="{6426408E-13A6-724B-B352-6003C69F781F}" type="presParOf" srcId="{7D1B152A-8D27-C644-9E73-B4AD1ABBDD1B}" destId="{0F5DDAAA-F467-0941-AD55-0EF3EB068FC3}" srcOrd="6" destOrd="0" presId="urn:microsoft.com/office/officeart/2009/3/layout/OpposingIdeas"/>
    <dgm:cxn modelId="{37CF6198-F13D-374D-8165-F5BF3ADDDBE5}" type="presParOf" srcId="{7D1B152A-8D27-C644-9E73-B4AD1ABBDD1B}" destId="{86788AA2-6795-9B4B-9108-1A2E57DD960E}" srcOrd="7" destOrd="0" presId="urn:microsoft.com/office/officeart/2009/3/layout/OpposingIdea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86A189-1AB6-A94A-A30E-B2780D82FB5E}" type="doc">
      <dgm:prSet loTypeId="urn:microsoft.com/office/officeart/2005/8/layout/cycle8" loCatId="" qsTypeId="urn:microsoft.com/office/officeart/2005/8/quickstyle/simple4" qsCatId="simple" csTypeId="urn:microsoft.com/office/officeart/2005/8/colors/accent0_3" csCatId="mainScheme" phldr="1"/>
      <dgm:spPr/>
    </dgm:pt>
    <dgm:pt modelId="{CC006EFF-3C07-844C-80D3-FF0769ABD57F}">
      <dgm:prSet phldrT="[Text]" custT="1"/>
      <dgm:spPr/>
      <dgm:t>
        <a:bodyPr/>
        <a:lstStyle/>
        <a:p>
          <a:r>
            <a:rPr lang="en-US" sz="1800" dirty="0" smtClean="0">
              <a:latin typeface="Times New Roman" charset="0"/>
              <a:cs typeface="Times New Roman" charset="0"/>
            </a:rPr>
            <a:t>DOSFSS will support and strengthen Tier I</a:t>
          </a:r>
        </a:p>
        <a:p>
          <a:endParaRPr lang="en-US" sz="1900" dirty="0"/>
        </a:p>
      </dgm:t>
    </dgm:pt>
    <dgm:pt modelId="{41E7511E-E546-7F45-81EE-8C1A073A612A}" type="parTrans" cxnId="{B6D4EDE3-6EDB-B741-BCDD-D83DA8B70410}">
      <dgm:prSet/>
      <dgm:spPr/>
      <dgm:t>
        <a:bodyPr/>
        <a:lstStyle/>
        <a:p>
          <a:endParaRPr lang="en-US"/>
        </a:p>
      </dgm:t>
    </dgm:pt>
    <dgm:pt modelId="{6649293B-0492-D64A-B6C6-3C1C58A61F9B}" type="sibTrans" cxnId="{B6D4EDE3-6EDB-B741-BCDD-D83DA8B70410}">
      <dgm:prSet/>
      <dgm:spPr/>
      <dgm:t>
        <a:bodyPr/>
        <a:lstStyle/>
        <a:p>
          <a:endParaRPr lang="en-US"/>
        </a:p>
      </dgm:t>
    </dgm:pt>
    <dgm:pt modelId="{4517197A-8F7A-3A4F-8288-B25717924B9A}">
      <dgm:prSet custT="1"/>
      <dgm:spPr/>
      <dgm:t>
        <a:bodyPr/>
        <a:lstStyle/>
        <a:p>
          <a:r>
            <a:rPr lang="en-US" sz="1800" dirty="0" smtClean="0">
              <a:latin typeface="Times New Roman" charset="0"/>
              <a:cs typeface="Times New Roman" charset="0"/>
            </a:rPr>
            <a:t>DOSFSS will expand  and develop Tier II and III</a:t>
          </a:r>
        </a:p>
        <a:p>
          <a:r>
            <a:rPr lang="en-US" sz="1600" dirty="0" smtClean="0">
              <a:latin typeface="Times New Roman" charset="0"/>
              <a:cs typeface="Times New Roman" charset="0"/>
            </a:rPr>
            <a:t>                </a:t>
          </a:r>
        </a:p>
        <a:p>
          <a:endParaRPr lang="en-US" sz="1600" dirty="0">
            <a:latin typeface="Times New Roman" charset="0"/>
            <a:cs typeface="Times New Roman" charset="0"/>
          </a:endParaRPr>
        </a:p>
      </dgm:t>
    </dgm:pt>
    <dgm:pt modelId="{32AF127A-1ACF-2348-A0CD-76B0AFE86F69}" type="parTrans" cxnId="{451D07FF-53DD-004A-8E19-C63D34928C03}">
      <dgm:prSet/>
      <dgm:spPr/>
      <dgm:t>
        <a:bodyPr/>
        <a:lstStyle/>
        <a:p>
          <a:endParaRPr lang="en-US"/>
        </a:p>
      </dgm:t>
    </dgm:pt>
    <dgm:pt modelId="{196ADF4E-2486-5544-BDB2-D659E9D69633}" type="sibTrans" cxnId="{451D07FF-53DD-004A-8E19-C63D34928C03}">
      <dgm:prSet/>
      <dgm:spPr/>
      <dgm:t>
        <a:bodyPr/>
        <a:lstStyle/>
        <a:p>
          <a:endParaRPr lang="en-US"/>
        </a:p>
      </dgm:t>
    </dgm:pt>
    <dgm:pt modelId="{A485C049-422A-BD4C-9376-6CA1C71A4B31}">
      <dgm:prSet custT="1"/>
      <dgm:spPr/>
      <dgm:t>
        <a:bodyPr/>
        <a:lstStyle/>
        <a:p>
          <a:r>
            <a:rPr lang="en-US" sz="1800" dirty="0" smtClean="0">
              <a:latin typeface="Times New Roman" charset="0"/>
              <a:cs typeface="Times New Roman" charset="0"/>
            </a:rPr>
            <a:t>DOSFSS will engage other Divisions and Partner Agencies</a:t>
          </a:r>
        </a:p>
        <a:p>
          <a:endParaRPr lang="en-US" sz="1600" dirty="0">
            <a:latin typeface="Times New Roman" charset="0"/>
            <a:cs typeface="Times New Roman" charset="0"/>
          </a:endParaRPr>
        </a:p>
      </dgm:t>
    </dgm:pt>
    <dgm:pt modelId="{81FEC407-77AA-004B-A003-9F46E6B505DF}" type="parTrans" cxnId="{1EDDEB61-318F-C34D-8929-C8693A628E9B}">
      <dgm:prSet/>
      <dgm:spPr/>
      <dgm:t>
        <a:bodyPr/>
        <a:lstStyle/>
        <a:p>
          <a:endParaRPr lang="en-US"/>
        </a:p>
      </dgm:t>
    </dgm:pt>
    <dgm:pt modelId="{79820015-82F1-2641-B95B-BC9DD003A064}" type="sibTrans" cxnId="{1EDDEB61-318F-C34D-8929-C8693A628E9B}">
      <dgm:prSet/>
      <dgm:spPr/>
      <dgm:t>
        <a:bodyPr/>
        <a:lstStyle/>
        <a:p>
          <a:endParaRPr lang="en-US"/>
        </a:p>
      </dgm:t>
    </dgm:pt>
    <dgm:pt modelId="{57563218-CA5A-1442-99EE-6AA05AB0579F}" type="pres">
      <dgm:prSet presAssocID="{9986A189-1AB6-A94A-A30E-B2780D82FB5E}" presName="compositeShape" presStyleCnt="0">
        <dgm:presLayoutVars>
          <dgm:chMax val="7"/>
          <dgm:dir/>
          <dgm:resizeHandles val="exact"/>
        </dgm:presLayoutVars>
      </dgm:prSet>
      <dgm:spPr/>
    </dgm:pt>
    <dgm:pt modelId="{B975D668-C181-DF43-896D-93FF2D5DD1EF}" type="pres">
      <dgm:prSet presAssocID="{9986A189-1AB6-A94A-A30E-B2780D82FB5E}" presName="wedge1" presStyleLbl="node1" presStyleIdx="0" presStyleCnt="3" custScaleX="110000" custScaleY="110000" custLinFactNeighborY="-782"/>
      <dgm:spPr/>
      <dgm:t>
        <a:bodyPr/>
        <a:lstStyle/>
        <a:p>
          <a:endParaRPr lang="en-US"/>
        </a:p>
      </dgm:t>
    </dgm:pt>
    <dgm:pt modelId="{7AFC3E53-6923-5242-A12C-5C518356F979}" type="pres">
      <dgm:prSet presAssocID="{9986A189-1AB6-A94A-A30E-B2780D82FB5E}" presName="dummy1a" presStyleCnt="0"/>
      <dgm:spPr/>
    </dgm:pt>
    <dgm:pt modelId="{C6F37726-6157-1E41-94F5-63286A1DB478}" type="pres">
      <dgm:prSet presAssocID="{9986A189-1AB6-A94A-A30E-B2780D82FB5E}" presName="dummy1b" presStyleCnt="0"/>
      <dgm:spPr/>
    </dgm:pt>
    <dgm:pt modelId="{970AEC11-7A67-494C-8841-23575C8805F3}" type="pres">
      <dgm:prSet presAssocID="{9986A189-1AB6-A94A-A30E-B2780D82FB5E}" presName="wedge1Tx" presStyleLbl="node1" presStyleIdx="0" presStyleCnt="3">
        <dgm:presLayoutVars>
          <dgm:chMax val="0"/>
          <dgm:chPref val="0"/>
          <dgm:bulletEnabled val="1"/>
        </dgm:presLayoutVars>
      </dgm:prSet>
      <dgm:spPr/>
      <dgm:t>
        <a:bodyPr/>
        <a:lstStyle/>
        <a:p>
          <a:endParaRPr lang="en-US"/>
        </a:p>
      </dgm:t>
    </dgm:pt>
    <dgm:pt modelId="{D166FE2E-52DD-2F4D-B57F-94EEA7EFD313}" type="pres">
      <dgm:prSet presAssocID="{9986A189-1AB6-A94A-A30E-B2780D82FB5E}" presName="wedge2" presStyleLbl="node1" presStyleIdx="1" presStyleCnt="3" custScaleX="118344" custScaleY="115331"/>
      <dgm:spPr/>
      <dgm:t>
        <a:bodyPr/>
        <a:lstStyle/>
        <a:p>
          <a:endParaRPr lang="en-US"/>
        </a:p>
      </dgm:t>
    </dgm:pt>
    <dgm:pt modelId="{9CA11549-D72B-6F41-8B11-ABB97A973504}" type="pres">
      <dgm:prSet presAssocID="{9986A189-1AB6-A94A-A30E-B2780D82FB5E}" presName="dummy2a" presStyleCnt="0"/>
      <dgm:spPr/>
    </dgm:pt>
    <dgm:pt modelId="{DD2E86C7-9D27-A447-B119-D1CD04B3ED9C}" type="pres">
      <dgm:prSet presAssocID="{9986A189-1AB6-A94A-A30E-B2780D82FB5E}" presName="dummy2b" presStyleCnt="0"/>
      <dgm:spPr/>
    </dgm:pt>
    <dgm:pt modelId="{8C3CD1F3-D9EA-C04F-80A0-08A29D6706C5}" type="pres">
      <dgm:prSet presAssocID="{9986A189-1AB6-A94A-A30E-B2780D82FB5E}" presName="wedge2Tx" presStyleLbl="node1" presStyleIdx="1" presStyleCnt="3">
        <dgm:presLayoutVars>
          <dgm:chMax val="0"/>
          <dgm:chPref val="0"/>
          <dgm:bulletEnabled val="1"/>
        </dgm:presLayoutVars>
      </dgm:prSet>
      <dgm:spPr/>
      <dgm:t>
        <a:bodyPr/>
        <a:lstStyle/>
        <a:p>
          <a:endParaRPr lang="en-US"/>
        </a:p>
      </dgm:t>
    </dgm:pt>
    <dgm:pt modelId="{957C4C22-33B6-E84D-AD1F-4A1717B8A2AD}" type="pres">
      <dgm:prSet presAssocID="{9986A189-1AB6-A94A-A30E-B2780D82FB5E}" presName="wedge3" presStyleLbl="node1" presStyleIdx="2" presStyleCnt="3" custScaleX="110000" custScaleY="110000"/>
      <dgm:spPr/>
      <dgm:t>
        <a:bodyPr/>
        <a:lstStyle/>
        <a:p>
          <a:endParaRPr lang="en-US"/>
        </a:p>
      </dgm:t>
    </dgm:pt>
    <dgm:pt modelId="{FCFE1AF8-D516-B14C-AB41-0C82A7EDC585}" type="pres">
      <dgm:prSet presAssocID="{9986A189-1AB6-A94A-A30E-B2780D82FB5E}" presName="dummy3a" presStyleCnt="0"/>
      <dgm:spPr/>
    </dgm:pt>
    <dgm:pt modelId="{9061C3AD-B55E-8049-8A63-933AD0EB9A97}" type="pres">
      <dgm:prSet presAssocID="{9986A189-1AB6-A94A-A30E-B2780D82FB5E}" presName="dummy3b" presStyleCnt="0"/>
      <dgm:spPr/>
    </dgm:pt>
    <dgm:pt modelId="{8A59AFEC-B6B9-784E-88A0-830A495ED120}" type="pres">
      <dgm:prSet presAssocID="{9986A189-1AB6-A94A-A30E-B2780D82FB5E}" presName="wedge3Tx" presStyleLbl="node1" presStyleIdx="2" presStyleCnt="3">
        <dgm:presLayoutVars>
          <dgm:chMax val="0"/>
          <dgm:chPref val="0"/>
          <dgm:bulletEnabled val="1"/>
        </dgm:presLayoutVars>
      </dgm:prSet>
      <dgm:spPr/>
      <dgm:t>
        <a:bodyPr/>
        <a:lstStyle/>
        <a:p>
          <a:endParaRPr lang="en-US"/>
        </a:p>
      </dgm:t>
    </dgm:pt>
    <dgm:pt modelId="{F06E1F07-0B7B-6745-B5D1-FAB0CC3415C0}" type="pres">
      <dgm:prSet presAssocID="{6649293B-0492-D64A-B6C6-3C1C58A61F9B}" presName="arrowWedge1" presStyleLbl="fgSibTrans2D1" presStyleIdx="0" presStyleCnt="3" custScaleX="110000" custScaleY="110000" custLinFactNeighborX="294" custLinFactNeighborY="686"/>
      <dgm:spPr/>
    </dgm:pt>
    <dgm:pt modelId="{EC746BEA-03A5-8746-A28F-0A4F6EFB49C6}" type="pres">
      <dgm:prSet presAssocID="{196ADF4E-2486-5544-BDB2-D659E9D69633}" presName="arrowWedge2" presStyleLbl="fgSibTrans2D1" presStyleIdx="1" presStyleCnt="3" custScaleX="114386" custScaleY="111993"/>
      <dgm:spPr/>
    </dgm:pt>
    <dgm:pt modelId="{229B353B-B22B-C843-BA25-5091D195D291}" type="pres">
      <dgm:prSet presAssocID="{79820015-82F1-2641-B95B-BC9DD003A064}" presName="arrowWedge3" presStyleLbl="fgSibTrans2D1" presStyleIdx="2" presStyleCnt="3" custScaleX="110000" custScaleY="110000"/>
      <dgm:spPr/>
    </dgm:pt>
  </dgm:ptLst>
  <dgm:cxnLst>
    <dgm:cxn modelId="{DD341A15-C532-4709-B515-07FAE8457CED}" type="presOf" srcId="{4517197A-8F7A-3A4F-8288-B25717924B9A}" destId="{D166FE2E-52DD-2F4D-B57F-94EEA7EFD313}" srcOrd="0" destOrd="0" presId="urn:microsoft.com/office/officeart/2005/8/layout/cycle8"/>
    <dgm:cxn modelId="{B6D4EDE3-6EDB-B741-BCDD-D83DA8B70410}" srcId="{9986A189-1AB6-A94A-A30E-B2780D82FB5E}" destId="{CC006EFF-3C07-844C-80D3-FF0769ABD57F}" srcOrd="0" destOrd="0" parTransId="{41E7511E-E546-7F45-81EE-8C1A073A612A}" sibTransId="{6649293B-0492-D64A-B6C6-3C1C58A61F9B}"/>
    <dgm:cxn modelId="{74672A8A-4190-4870-BD2B-2E1A53927146}" type="presOf" srcId="{CC006EFF-3C07-844C-80D3-FF0769ABD57F}" destId="{970AEC11-7A67-494C-8841-23575C8805F3}" srcOrd="1" destOrd="0" presId="urn:microsoft.com/office/officeart/2005/8/layout/cycle8"/>
    <dgm:cxn modelId="{FAB8EFF9-0577-4524-B044-79F2952E81D4}" type="presOf" srcId="{A485C049-422A-BD4C-9376-6CA1C71A4B31}" destId="{957C4C22-33B6-E84D-AD1F-4A1717B8A2AD}" srcOrd="0" destOrd="0" presId="urn:microsoft.com/office/officeart/2005/8/layout/cycle8"/>
    <dgm:cxn modelId="{05DEEDC5-8E45-4868-A12C-7EFFCE1186E1}" type="presOf" srcId="{4517197A-8F7A-3A4F-8288-B25717924B9A}" destId="{8C3CD1F3-D9EA-C04F-80A0-08A29D6706C5}" srcOrd="1" destOrd="0" presId="urn:microsoft.com/office/officeart/2005/8/layout/cycle8"/>
    <dgm:cxn modelId="{1EDDEB61-318F-C34D-8929-C8693A628E9B}" srcId="{9986A189-1AB6-A94A-A30E-B2780D82FB5E}" destId="{A485C049-422A-BD4C-9376-6CA1C71A4B31}" srcOrd="2" destOrd="0" parTransId="{81FEC407-77AA-004B-A003-9F46E6B505DF}" sibTransId="{79820015-82F1-2641-B95B-BC9DD003A064}"/>
    <dgm:cxn modelId="{8CC0D0B6-9E7C-4513-AFDE-66CD45D4E43F}" type="presOf" srcId="{A485C049-422A-BD4C-9376-6CA1C71A4B31}" destId="{8A59AFEC-B6B9-784E-88A0-830A495ED120}" srcOrd="1" destOrd="0" presId="urn:microsoft.com/office/officeart/2005/8/layout/cycle8"/>
    <dgm:cxn modelId="{451D07FF-53DD-004A-8E19-C63D34928C03}" srcId="{9986A189-1AB6-A94A-A30E-B2780D82FB5E}" destId="{4517197A-8F7A-3A4F-8288-B25717924B9A}" srcOrd="1" destOrd="0" parTransId="{32AF127A-1ACF-2348-A0CD-76B0AFE86F69}" sibTransId="{196ADF4E-2486-5544-BDB2-D659E9D69633}"/>
    <dgm:cxn modelId="{BFCA8415-A8CE-4B7B-9A48-5E70DDC82D17}" type="presOf" srcId="{9986A189-1AB6-A94A-A30E-B2780D82FB5E}" destId="{57563218-CA5A-1442-99EE-6AA05AB0579F}" srcOrd="0" destOrd="0" presId="urn:microsoft.com/office/officeart/2005/8/layout/cycle8"/>
    <dgm:cxn modelId="{5FE5F30D-5A27-4635-BEB8-19BB1A103EEF}" type="presOf" srcId="{CC006EFF-3C07-844C-80D3-FF0769ABD57F}" destId="{B975D668-C181-DF43-896D-93FF2D5DD1EF}" srcOrd="0" destOrd="0" presId="urn:microsoft.com/office/officeart/2005/8/layout/cycle8"/>
    <dgm:cxn modelId="{9586F265-4E58-4A75-A989-4E889A2D0FF0}" type="presParOf" srcId="{57563218-CA5A-1442-99EE-6AA05AB0579F}" destId="{B975D668-C181-DF43-896D-93FF2D5DD1EF}" srcOrd="0" destOrd="0" presId="urn:microsoft.com/office/officeart/2005/8/layout/cycle8"/>
    <dgm:cxn modelId="{E9D84D68-C7F0-435F-9831-4D4EC810DA15}" type="presParOf" srcId="{57563218-CA5A-1442-99EE-6AA05AB0579F}" destId="{7AFC3E53-6923-5242-A12C-5C518356F979}" srcOrd="1" destOrd="0" presId="urn:microsoft.com/office/officeart/2005/8/layout/cycle8"/>
    <dgm:cxn modelId="{068EDAF6-105E-4A69-9C06-036692A06F2E}" type="presParOf" srcId="{57563218-CA5A-1442-99EE-6AA05AB0579F}" destId="{C6F37726-6157-1E41-94F5-63286A1DB478}" srcOrd="2" destOrd="0" presId="urn:microsoft.com/office/officeart/2005/8/layout/cycle8"/>
    <dgm:cxn modelId="{B591A9A4-0425-4610-9B79-DFAA6138DE86}" type="presParOf" srcId="{57563218-CA5A-1442-99EE-6AA05AB0579F}" destId="{970AEC11-7A67-494C-8841-23575C8805F3}" srcOrd="3" destOrd="0" presId="urn:microsoft.com/office/officeart/2005/8/layout/cycle8"/>
    <dgm:cxn modelId="{68F57A48-0D99-488B-9430-F7F965467733}" type="presParOf" srcId="{57563218-CA5A-1442-99EE-6AA05AB0579F}" destId="{D166FE2E-52DD-2F4D-B57F-94EEA7EFD313}" srcOrd="4" destOrd="0" presId="urn:microsoft.com/office/officeart/2005/8/layout/cycle8"/>
    <dgm:cxn modelId="{27968F44-D0B8-47E9-A9BF-6666D99C6639}" type="presParOf" srcId="{57563218-CA5A-1442-99EE-6AA05AB0579F}" destId="{9CA11549-D72B-6F41-8B11-ABB97A973504}" srcOrd="5" destOrd="0" presId="urn:microsoft.com/office/officeart/2005/8/layout/cycle8"/>
    <dgm:cxn modelId="{6485519D-E9DF-4B6E-B21A-36C340486D97}" type="presParOf" srcId="{57563218-CA5A-1442-99EE-6AA05AB0579F}" destId="{DD2E86C7-9D27-A447-B119-D1CD04B3ED9C}" srcOrd="6" destOrd="0" presId="urn:microsoft.com/office/officeart/2005/8/layout/cycle8"/>
    <dgm:cxn modelId="{A28E1EE5-6AF4-48E6-984A-A4E15DF8FC20}" type="presParOf" srcId="{57563218-CA5A-1442-99EE-6AA05AB0579F}" destId="{8C3CD1F3-D9EA-C04F-80A0-08A29D6706C5}" srcOrd="7" destOrd="0" presId="urn:microsoft.com/office/officeart/2005/8/layout/cycle8"/>
    <dgm:cxn modelId="{05C24AED-23BE-4CA4-8E0B-6143C8A76F51}" type="presParOf" srcId="{57563218-CA5A-1442-99EE-6AA05AB0579F}" destId="{957C4C22-33B6-E84D-AD1F-4A1717B8A2AD}" srcOrd="8" destOrd="0" presId="urn:microsoft.com/office/officeart/2005/8/layout/cycle8"/>
    <dgm:cxn modelId="{83640F3D-AD48-487E-85B6-4E1370F04F41}" type="presParOf" srcId="{57563218-CA5A-1442-99EE-6AA05AB0579F}" destId="{FCFE1AF8-D516-B14C-AB41-0C82A7EDC585}" srcOrd="9" destOrd="0" presId="urn:microsoft.com/office/officeart/2005/8/layout/cycle8"/>
    <dgm:cxn modelId="{AA1BB052-03CB-412D-B58A-339E2CF09396}" type="presParOf" srcId="{57563218-CA5A-1442-99EE-6AA05AB0579F}" destId="{9061C3AD-B55E-8049-8A63-933AD0EB9A97}" srcOrd="10" destOrd="0" presId="urn:microsoft.com/office/officeart/2005/8/layout/cycle8"/>
    <dgm:cxn modelId="{4A5E51CE-9009-4132-B09A-97B03BE3E981}" type="presParOf" srcId="{57563218-CA5A-1442-99EE-6AA05AB0579F}" destId="{8A59AFEC-B6B9-784E-88A0-830A495ED120}" srcOrd="11" destOrd="0" presId="urn:microsoft.com/office/officeart/2005/8/layout/cycle8"/>
    <dgm:cxn modelId="{4CAF3DC7-819E-465B-890F-BBAE8ADCBEF3}" type="presParOf" srcId="{57563218-CA5A-1442-99EE-6AA05AB0579F}" destId="{F06E1F07-0B7B-6745-B5D1-FAB0CC3415C0}" srcOrd="12" destOrd="0" presId="urn:microsoft.com/office/officeart/2005/8/layout/cycle8"/>
    <dgm:cxn modelId="{A688C8EC-9428-4711-80DC-C351FCFDA4DA}" type="presParOf" srcId="{57563218-CA5A-1442-99EE-6AA05AB0579F}" destId="{EC746BEA-03A5-8746-A28F-0A4F6EFB49C6}" srcOrd="13" destOrd="0" presId="urn:microsoft.com/office/officeart/2005/8/layout/cycle8"/>
    <dgm:cxn modelId="{F8EC05A2-F35F-4933-9D37-358468ACFC1A}" type="presParOf" srcId="{57563218-CA5A-1442-99EE-6AA05AB0579F}" destId="{229B353B-B22B-C843-BA25-5091D195D291}"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A4EB8-397D-2D42-A543-A9CE78A6B1B7}">
      <dsp:nvSpPr>
        <dsp:cNvPr id="0" name=""/>
        <dsp:cNvSpPr/>
      </dsp:nvSpPr>
      <dsp:spPr>
        <a:xfrm>
          <a:off x="675084" y="1240"/>
          <a:ext cx="2149822" cy="12898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IDEA</a:t>
          </a:r>
          <a:endParaRPr lang="en-US" sz="1700" kern="1200" dirty="0"/>
        </a:p>
        <a:p>
          <a:pPr marL="114300" lvl="1" indent="-114300" algn="l" defTabSz="577850">
            <a:lnSpc>
              <a:spcPct val="90000"/>
            </a:lnSpc>
            <a:spcBef>
              <a:spcPct val="0"/>
            </a:spcBef>
            <a:spcAft>
              <a:spcPct val="15000"/>
            </a:spcAft>
            <a:buChar char="••"/>
          </a:pPr>
          <a:r>
            <a:rPr lang="en-US" sz="1300" kern="1200" dirty="0" smtClean="0"/>
            <a:t>Individuals with Disabilities Education Act</a:t>
          </a:r>
          <a:endParaRPr lang="en-US" sz="1300" kern="1200" dirty="0"/>
        </a:p>
      </dsp:txBody>
      <dsp:txXfrm>
        <a:off x="675084" y="1240"/>
        <a:ext cx="2149822" cy="1289893"/>
      </dsp:txXfrm>
    </dsp:sp>
    <dsp:sp modelId="{15D9F8AA-2350-E04F-8489-79BED2C4DB99}">
      <dsp:nvSpPr>
        <dsp:cNvPr id="0" name=""/>
        <dsp:cNvSpPr/>
      </dsp:nvSpPr>
      <dsp:spPr>
        <a:xfrm>
          <a:off x="3039888" y="1240"/>
          <a:ext cx="2149822" cy="12898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ESEA</a:t>
          </a:r>
          <a:endParaRPr lang="en-US" sz="1700" kern="1200" dirty="0"/>
        </a:p>
        <a:p>
          <a:pPr marL="114300" lvl="1" indent="-114300" algn="l" defTabSz="577850">
            <a:lnSpc>
              <a:spcPct val="90000"/>
            </a:lnSpc>
            <a:spcBef>
              <a:spcPct val="0"/>
            </a:spcBef>
            <a:spcAft>
              <a:spcPct val="15000"/>
            </a:spcAft>
            <a:buChar char="••"/>
          </a:pPr>
          <a:r>
            <a:rPr lang="en-US" sz="1300" kern="1200" dirty="0" smtClean="0"/>
            <a:t>Elementary and Secondary Education Act:</a:t>
          </a:r>
          <a:endParaRPr lang="en-US" sz="1300" kern="1200" dirty="0"/>
        </a:p>
      </dsp:txBody>
      <dsp:txXfrm>
        <a:off x="3039888" y="1240"/>
        <a:ext cx="2149822" cy="1289893"/>
      </dsp:txXfrm>
    </dsp:sp>
    <dsp:sp modelId="{0B58D4FE-4A5E-4B4E-8F9A-EE2F4E31DA57}">
      <dsp:nvSpPr>
        <dsp:cNvPr id="0" name=""/>
        <dsp:cNvSpPr/>
      </dsp:nvSpPr>
      <dsp:spPr>
        <a:xfrm>
          <a:off x="5404693" y="1240"/>
          <a:ext cx="2149822" cy="12898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DISPRO</a:t>
          </a:r>
          <a:endParaRPr lang="en-US" sz="1700" kern="1200" dirty="0"/>
        </a:p>
        <a:p>
          <a:pPr marL="114300" lvl="1" indent="-114300" algn="l" defTabSz="577850">
            <a:lnSpc>
              <a:spcPct val="90000"/>
            </a:lnSpc>
            <a:spcBef>
              <a:spcPct val="0"/>
            </a:spcBef>
            <a:spcAft>
              <a:spcPct val="15000"/>
            </a:spcAft>
            <a:buChar char="••"/>
          </a:pPr>
          <a:r>
            <a:rPr lang="en-US" sz="1300" kern="1200" dirty="0" smtClean="0"/>
            <a:t>DISPROPORTIONALITY</a:t>
          </a:r>
          <a:endParaRPr lang="en-US" sz="1300" kern="1200" dirty="0"/>
        </a:p>
      </dsp:txBody>
      <dsp:txXfrm>
        <a:off x="5404693" y="1240"/>
        <a:ext cx="2149822" cy="1289893"/>
      </dsp:txXfrm>
    </dsp:sp>
    <dsp:sp modelId="{C36C51EF-D539-A546-BA65-AB203A87C437}">
      <dsp:nvSpPr>
        <dsp:cNvPr id="0" name=""/>
        <dsp:cNvSpPr/>
      </dsp:nvSpPr>
      <dsp:spPr>
        <a:xfrm>
          <a:off x="675084" y="1506115"/>
          <a:ext cx="2149822" cy="12898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BTE</a:t>
          </a:r>
          <a:endParaRPr lang="en-US" sz="1700" kern="1200" dirty="0"/>
        </a:p>
        <a:p>
          <a:pPr marL="114300" lvl="1" indent="-114300" algn="l" defTabSz="577850">
            <a:lnSpc>
              <a:spcPct val="90000"/>
            </a:lnSpc>
            <a:spcBef>
              <a:spcPct val="0"/>
            </a:spcBef>
            <a:spcAft>
              <a:spcPct val="15000"/>
            </a:spcAft>
            <a:buChar char="••"/>
          </a:pPr>
          <a:r>
            <a:rPr lang="en-US" sz="1300" kern="1200" dirty="0" smtClean="0"/>
            <a:t>BRIDGE TO EXCELLENCE</a:t>
          </a:r>
          <a:endParaRPr lang="en-US" sz="1300" kern="1200" dirty="0"/>
        </a:p>
      </dsp:txBody>
      <dsp:txXfrm>
        <a:off x="675084" y="1506115"/>
        <a:ext cx="2149822" cy="1289893"/>
      </dsp:txXfrm>
    </dsp:sp>
    <dsp:sp modelId="{2DBAE84B-0E6E-914D-AE7A-8107496BA276}">
      <dsp:nvSpPr>
        <dsp:cNvPr id="0" name=""/>
        <dsp:cNvSpPr/>
      </dsp:nvSpPr>
      <dsp:spPr>
        <a:xfrm>
          <a:off x="3039888" y="1506115"/>
          <a:ext cx="2149822" cy="12898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CSS</a:t>
          </a:r>
          <a:endParaRPr lang="en-US" sz="1700" kern="1200" dirty="0"/>
        </a:p>
        <a:p>
          <a:pPr marL="114300" lvl="1" indent="-114300" algn="l" defTabSz="577850">
            <a:lnSpc>
              <a:spcPct val="90000"/>
            </a:lnSpc>
            <a:spcBef>
              <a:spcPct val="0"/>
            </a:spcBef>
            <a:spcAft>
              <a:spcPct val="15000"/>
            </a:spcAft>
            <a:buChar char="••"/>
          </a:pPr>
          <a:r>
            <a:rPr lang="en-US" sz="1300" kern="1200" dirty="0" smtClean="0"/>
            <a:t>COORDINATED STUDENT SERVICES</a:t>
          </a:r>
          <a:endParaRPr lang="en-US" sz="1300" kern="1200" dirty="0"/>
        </a:p>
      </dsp:txBody>
      <dsp:txXfrm>
        <a:off x="3039888" y="1506115"/>
        <a:ext cx="2149822" cy="1289893"/>
      </dsp:txXfrm>
    </dsp:sp>
    <dsp:sp modelId="{BA95FCE8-791A-BF46-959E-CABD88D66B6D}">
      <dsp:nvSpPr>
        <dsp:cNvPr id="0" name=""/>
        <dsp:cNvSpPr/>
      </dsp:nvSpPr>
      <dsp:spPr>
        <a:xfrm>
          <a:off x="5404693" y="1506115"/>
          <a:ext cx="2149822" cy="12898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THE GUIDELINES</a:t>
          </a:r>
          <a:endParaRPr lang="en-US" sz="1700" kern="1200" dirty="0"/>
        </a:p>
        <a:p>
          <a:pPr marL="114300" lvl="1" indent="-114300" algn="l" defTabSz="577850">
            <a:lnSpc>
              <a:spcPct val="90000"/>
            </a:lnSpc>
            <a:spcBef>
              <a:spcPct val="0"/>
            </a:spcBef>
            <a:spcAft>
              <a:spcPct val="15000"/>
            </a:spcAft>
            <a:buChar char="••"/>
          </a:pPr>
          <a:r>
            <a:rPr lang="en-US" sz="1300" kern="1200" dirty="0" smtClean="0"/>
            <a:t>CODE OF CONDUCT</a:t>
          </a:r>
          <a:endParaRPr lang="en-US" sz="1300" kern="1200" dirty="0"/>
        </a:p>
      </dsp:txBody>
      <dsp:txXfrm>
        <a:off x="5404693" y="1506115"/>
        <a:ext cx="2149822" cy="1289893"/>
      </dsp:txXfrm>
    </dsp:sp>
    <dsp:sp modelId="{4DB6246F-C396-4E45-A4E7-E70DAF8390DB}">
      <dsp:nvSpPr>
        <dsp:cNvPr id="0" name=""/>
        <dsp:cNvSpPr/>
      </dsp:nvSpPr>
      <dsp:spPr>
        <a:xfrm>
          <a:off x="1857486" y="3010991"/>
          <a:ext cx="2149822" cy="12898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ACCESS &amp; EQUITY</a:t>
          </a:r>
          <a:endParaRPr lang="en-US" sz="1700" kern="1200" dirty="0"/>
        </a:p>
      </dsp:txBody>
      <dsp:txXfrm>
        <a:off x="1857486" y="3010991"/>
        <a:ext cx="2149822" cy="1289893"/>
      </dsp:txXfrm>
    </dsp:sp>
    <dsp:sp modelId="{097306D3-0305-F64B-88B0-3538A545527D}">
      <dsp:nvSpPr>
        <dsp:cNvPr id="0" name=""/>
        <dsp:cNvSpPr/>
      </dsp:nvSpPr>
      <dsp:spPr>
        <a:xfrm>
          <a:off x="4222291" y="3010991"/>
          <a:ext cx="2149822" cy="12898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smtClean="0"/>
            <a:t>PBIS</a:t>
          </a:r>
          <a:endParaRPr lang="en-US" sz="1700" kern="1200" dirty="0"/>
        </a:p>
      </dsp:txBody>
      <dsp:txXfrm>
        <a:off x="4222291" y="3010991"/>
        <a:ext cx="2149822" cy="12898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22EA0-CEE0-DE42-A22D-4C650E1608D6}">
      <dsp:nvSpPr>
        <dsp:cNvPr id="0" name=""/>
        <dsp:cNvSpPr/>
      </dsp:nvSpPr>
      <dsp:spPr>
        <a:xfrm>
          <a:off x="1123950" y="1006134"/>
          <a:ext cx="6743700" cy="3626531"/>
        </a:xfrm>
        <a:prstGeom prst="round2DiagRect">
          <a:avLst>
            <a:gd name="adj1" fmla="val 0"/>
            <a:gd name="adj2"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9C9F64-606B-584B-B756-51CBAFAF6C33}">
      <dsp:nvSpPr>
        <dsp:cNvPr id="0" name=""/>
        <dsp:cNvSpPr/>
      </dsp:nvSpPr>
      <dsp:spPr>
        <a:xfrm>
          <a:off x="4495800" y="1390766"/>
          <a:ext cx="899" cy="2857267"/>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3F61C2-A640-E04C-89B6-3A7A7AEF0551}">
      <dsp:nvSpPr>
        <dsp:cNvPr id="0" name=""/>
        <dsp:cNvSpPr/>
      </dsp:nvSpPr>
      <dsp:spPr>
        <a:xfrm>
          <a:off x="1371592" y="1219207"/>
          <a:ext cx="2922270" cy="307705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b="1" kern="1200" dirty="0" smtClean="0"/>
            <a:t>Academic Achievement</a:t>
          </a:r>
          <a:endParaRPr lang="en-US" sz="1800" b="1" kern="1200" dirty="0"/>
        </a:p>
        <a:p>
          <a:pPr marL="171450" lvl="1" indent="-171450" algn="l" defTabSz="800100">
            <a:lnSpc>
              <a:spcPct val="90000"/>
            </a:lnSpc>
            <a:spcBef>
              <a:spcPct val="0"/>
            </a:spcBef>
            <a:spcAft>
              <a:spcPct val="15000"/>
            </a:spcAft>
            <a:buChar char="••"/>
          </a:pPr>
          <a:r>
            <a:rPr lang="en-US" sz="1800" b="0" kern="1200" dirty="0" smtClean="0"/>
            <a:t>Grades, Scores, and Graduation</a:t>
          </a:r>
          <a:endParaRPr lang="en-US" sz="1800" b="0" kern="1200" dirty="0"/>
        </a:p>
        <a:p>
          <a:pPr lvl="0" algn="l" defTabSz="800100">
            <a:lnSpc>
              <a:spcPct val="90000"/>
            </a:lnSpc>
            <a:spcBef>
              <a:spcPct val="0"/>
            </a:spcBef>
            <a:spcAft>
              <a:spcPct val="35000"/>
            </a:spcAft>
          </a:pPr>
          <a:r>
            <a:rPr lang="en-US" sz="1800" b="1" kern="1200" dirty="0" smtClean="0"/>
            <a:t>Positive Educational Engagement</a:t>
          </a:r>
          <a:endParaRPr lang="en-US" sz="1800" b="1" kern="1200" dirty="0"/>
        </a:p>
        <a:p>
          <a:pPr marL="171450" lvl="1" indent="-171450" algn="l" defTabSz="800100">
            <a:lnSpc>
              <a:spcPct val="90000"/>
            </a:lnSpc>
            <a:spcBef>
              <a:spcPct val="0"/>
            </a:spcBef>
            <a:spcAft>
              <a:spcPct val="15000"/>
            </a:spcAft>
            <a:buChar char="••"/>
          </a:pPr>
          <a:r>
            <a:rPr lang="en-US" sz="1800" b="0" kern="1200" dirty="0" smtClean="0"/>
            <a:t>Attendance, behavior, and completion </a:t>
          </a:r>
          <a:endParaRPr lang="en-US" sz="1800" b="0" kern="1200" dirty="0"/>
        </a:p>
        <a:p>
          <a:pPr lvl="0" algn="l" defTabSz="800100">
            <a:lnSpc>
              <a:spcPct val="90000"/>
            </a:lnSpc>
            <a:spcBef>
              <a:spcPct val="0"/>
            </a:spcBef>
            <a:spcAft>
              <a:spcPct val="35000"/>
            </a:spcAft>
          </a:pPr>
          <a:r>
            <a:rPr lang="en-US" sz="1800" b="1" kern="1200" dirty="0" smtClean="0"/>
            <a:t>Cognitive Skills &amp; Attitudes</a:t>
          </a:r>
          <a:endParaRPr lang="en-US" sz="1800" b="1" kern="1200" dirty="0"/>
        </a:p>
        <a:p>
          <a:pPr marL="171450" lvl="1" indent="-171450" algn="l" defTabSz="800100">
            <a:lnSpc>
              <a:spcPct val="90000"/>
            </a:lnSpc>
            <a:spcBef>
              <a:spcPct val="0"/>
            </a:spcBef>
            <a:spcAft>
              <a:spcPct val="15000"/>
            </a:spcAft>
            <a:buChar char="••"/>
          </a:pPr>
          <a:r>
            <a:rPr lang="en-US" sz="1800" kern="1200" dirty="0" smtClean="0"/>
            <a:t>Concentration, memory, mood &amp; Motivation </a:t>
          </a:r>
          <a:endParaRPr lang="en-US" sz="1800" kern="1200" dirty="0"/>
        </a:p>
      </dsp:txBody>
      <dsp:txXfrm>
        <a:off x="1371592" y="1219207"/>
        <a:ext cx="2922270" cy="3077056"/>
      </dsp:txXfrm>
    </dsp:sp>
    <dsp:sp modelId="{7060544E-E49A-1E4F-BB7E-CBAF715AD2F5}">
      <dsp:nvSpPr>
        <dsp:cNvPr id="0" name=""/>
        <dsp:cNvSpPr/>
      </dsp:nvSpPr>
      <dsp:spPr>
        <a:xfrm>
          <a:off x="4720590" y="1280871"/>
          <a:ext cx="2922270" cy="307705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Disengaged</a:t>
          </a:r>
        </a:p>
        <a:p>
          <a:pPr lvl="0" algn="l" defTabSz="800100">
            <a:lnSpc>
              <a:spcPct val="90000"/>
            </a:lnSpc>
            <a:spcBef>
              <a:spcPct val="0"/>
            </a:spcBef>
            <a:spcAft>
              <a:spcPct val="35000"/>
            </a:spcAft>
          </a:pPr>
          <a:r>
            <a:rPr lang="en-US" sz="1800" kern="1200" dirty="0" smtClean="0"/>
            <a:t>Lack of Self-Control</a:t>
          </a:r>
        </a:p>
        <a:p>
          <a:pPr lvl="0" algn="l" defTabSz="800100">
            <a:lnSpc>
              <a:spcPct val="90000"/>
            </a:lnSpc>
            <a:spcBef>
              <a:spcPct val="0"/>
            </a:spcBef>
            <a:spcAft>
              <a:spcPct val="35000"/>
            </a:spcAft>
          </a:pPr>
          <a:r>
            <a:rPr lang="en-US" sz="1800" kern="1200" dirty="0" smtClean="0"/>
            <a:t>Drop Out</a:t>
          </a:r>
        </a:p>
        <a:p>
          <a:pPr lvl="0" algn="l" defTabSz="800100">
            <a:lnSpc>
              <a:spcPct val="90000"/>
            </a:lnSpc>
            <a:spcBef>
              <a:spcPct val="0"/>
            </a:spcBef>
            <a:spcAft>
              <a:spcPct val="35000"/>
            </a:spcAft>
          </a:pPr>
          <a:r>
            <a:rPr lang="en-US" sz="1800" kern="1200" dirty="0" smtClean="0"/>
            <a:t>Poor Attendance</a:t>
          </a:r>
        </a:p>
        <a:p>
          <a:pPr lvl="0" algn="l" defTabSz="800100">
            <a:lnSpc>
              <a:spcPct val="90000"/>
            </a:lnSpc>
            <a:spcBef>
              <a:spcPct val="0"/>
            </a:spcBef>
            <a:spcAft>
              <a:spcPct val="35000"/>
            </a:spcAft>
          </a:pPr>
          <a:r>
            <a:rPr lang="en-US" sz="1800" kern="1200" dirty="0" smtClean="0"/>
            <a:t>Lack of Skills</a:t>
          </a:r>
          <a:endParaRPr lang="en-US" sz="1800" kern="1200" dirty="0"/>
        </a:p>
      </dsp:txBody>
      <dsp:txXfrm>
        <a:off x="4720590" y="1280871"/>
        <a:ext cx="2922270" cy="3077056"/>
      </dsp:txXfrm>
    </dsp:sp>
    <dsp:sp modelId="{2C24B99C-285F-9D48-BA9B-2BEBB6F6BC5D}">
      <dsp:nvSpPr>
        <dsp:cNvPr id="0" name=""/>
        <dsp:cNvSpPr/>
      </dsp:nvSpPr>
      <dsp:spPr>
        <a:xfrm rot="16200000">
          <a:off x="-1416133" y="1488160"/>
          <a:ext cx="3956216" cy="1123949"/>
        </a:xfrm>
        <a:prstGeom prst="rightArrow">
          <a:avLst>
            <a:gd name="adj1" fmla="val 49830"/>
            <a:gd name="adj2" fmla="val 6066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r>
            <a:rPr lang="en-US" sz="1800" b="1" kern="1200" dirty="0" smtClean="0"/>
            <a:t>On Track Behaviors</a:t>
          </a:r>
          <a:endParaRPr lang="en-US" sz="1800" b="1" kern="1200" dirty="0"/>
        </a:p>
      </dsp:txBody>
      <dsp:txXfrm>
        <a:off x="-1246266" y="1939971"/>
        <a:ext cx="3616481" cy="560063"/>
      </dsp:txXfrm>
    </dsp:sp>
    <dsp:sp modelId="{86788AA2-6795-9B4B-9108-1A2E57DD960E}">
      <dsp:nvSpPr>
        <dsp:cNvPr id="0" name=""/>
        <dsp:cNvSpPr/>
      </dsp:nvSpPr>
      <dsp:spPr>
        <a:xfrm rot="5400000">
          <a:off x="6451516" y="3026689"/>
          <a:ext cx="3956216" cy="1123949"/>
        </a:xfrm>
        <a:prstGeom prst="rightArrow">
          <a:avLst>
            <a:gd name="adj1" fmla="val 49830"/>
            <a:gd name="adj2" fmla="val 6066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r" defTabSz="800100">
            <a:lnSpc>
              <a:spcPct val="90000"/>
            </a:lnSpc>
            <a:spcBef>
              <a:spcPct val="0"/>
            </a:spcBef>
            <a:spcAft>
              <a:spcPct val="35000"/>
            </a:spcAft>
          </a:pPr>
          <a:r>
            <a:rPr lang="en-US" sz="1800" b="1" kern="1200" dirty="0" smtClean="0"/>
            <a:t>Off Track Behaviors</a:t>
          </a:r>
          <a:endParaRPr lang="en-US" sz="1800" b="1" kern="1200" dirty="0"/>
        </a:p>
      </dsp:txBody>
      <dsp:txXfrm>
        <a:off x="6621384" y="3138765"/>
        <a:ext cx="3616481" cy="5600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5D668-C181-DF43-896D-93FF2D5DD1EF}">
      <dsp:nvSpPr>
        <dsp:cNvPr id="0" name=""/>
        <dsp:cNvSpPr/>
      </dsp:nvSpPr>
      <dsp:spPr>
        <a:xfrm>
          <a:off x="1871036" y="30905"/>
          <a:ext cx="5453748" cy="5453748"/>
        </a:xfrm>
        <a:prstGeom prst="pie">
          <a:avLst>
            <a:gd name="adj1" fmla="val 16200000"/>
            <a:gd name="adj2" fmla="val 180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charset="0"/>
              <a:cs typeface="Times New Roman" charset="0"/>
            </a:rPr>
            <a:t>DOSFSS will support and strengthen Tier I</a:t>
          </a:r>
        </a:p>
        <a:p>
          <a:pPr lvl="0" algn="ctr" defTabSz="800100">
            <a:lnSpc>
              <a:spcPct val="90000"/>
            </a:lnSpc>
            <a:spcBef>
              <a:spcPct val="0"/>
            </a:spcBef>
            <a:spcAft>
              <a:spcPct val="35000"/>
            </a:spcAft>
          </a:pPr>
          <a:endParaRPr lang="en-US" sz="1900" kern="1200" dirty="0"/>
        </a:p>
      </dsp:txBody>
      <dsp:txXfrm>
        <a:off x="4745291" y="1186580"/>
        <a:ext cx="1947767" cy="1623139"/>
      </dsp:txXfrm>
    </dsp:sp>
    <dsp:sp modelId="{D166FE2E-52DD-2F4D-B57F-94EEA7EFD313}">
      <dsp:nvSpPr>
        <dsp:cNvPr id="0" name=""/>
        <dsp:cNvSpPr/>
      </dsp:nvSpPr>
      <dsp:spPr>
        <a:xfrm>
          <a:off x="1562080" y="114591"/>
          <a:ext cx="5867439" cy="5718056"/>
        </a:xfrm>
        <a:prstGeom prst="pie">
          <a:avLst>
            <a:gd name="adj1" fmla="val 1800000"/>
            <a:gd name="adj2" fmla="val 900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charset="0"/>
              <a:cs typeface="Times New Roman" charset="0"/>
            </a:rPr>
            <a:t>DOSFSS will expand  and develop Tier II and III</a:t>
          </a:r>
        </a:p>
        <a:p>
          <a:pPr lvl="0" algn="ctr" defTabSz="800100">
            <a:lnSpc>
              <a:spcPct val="90000"/>
            </a:lnSpc>
            <a:spcBef>
              <a:spcPct val="0"/>
            </a:spcBef>
            <a:spcAft>
              <a:spcPct val="35000"/>
            </a:spcAft>
          </a:pPr>
          <a:r>
            <a:rPr lang="en-US" sz="1600" kern="1200" dirty="0" smtClean="0">
              <a:latin typeface="Times New Roman" charset="0"/>
              <a:cs typeface="Times New Roman" charset="0"/>
            </a:rPr>
            <a:t>                </a:t>
          </a:r>
        </a:p>
        <a:p>
          <a:pPr lvl="0" algn="ctr" defTabSz="800100">
            <a:lnSpc>
              <a:spcPct val="90000"/>
            </a:lnSpc>
            <a:spcBef>
              <a:spcPct val="0"/>
            </a:spcBef>
            <a:spcAft>
              <a:spcPct val="35000"/>
            </a:spcAft>
          </a:pPr>
          <a:endParaRPr lang="en-US" sz="1600" kern="1200" dirty="0">
            <a:latin typeface="Times New Roman" charset="0"/>
            <a:cs typeface="Times New Roman" charset="0"/>
          </a:endParaRPr>
        </a:p>
      </dsp:txBody>
      <dsp:txXfrm>
        <a:off x="2959089" y="3824521"/>
        <a:ext cx="3143271" cy="1497586"/>
      </dsp:txXfrm>
    </dsp:sp>
    <dsp:sp modelId="{957C4C22-33B6-E84D-AD1F-4A1717B8A2AD}">
      <dsp:nvSpPr>
        <dsp:cNvPr id="0" name=""/>
        <dsp:cNvSpPr/>
      </dsp:nvSpPr>
      <dsp:spPr>
        <a:xfrm>
          <a:off x="1666815" y="69676"/>
          <a:ext cx="5453748" cy="5453748"/>
        </a:xfrm>
        <a:prstGeom prst="pie">
          <a:avLst>
            <a:gd name="adj1" fmla="val 9000000"/>
            <a:gd name="adj2" fmla="val 1620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latin typeface="Times New Roman" charset="0"/>
              <a:cs typeface="Times New Roman" charset="0"/>
            </a:rPr>
            <a:t>DOSFSS will engage other Divisions and Partner Agencies</a:t>
          </a:r>
        </a:p>
        <a:p>
          <a:pPr lvl="0" algn="ctr" defTabSz="800100">
            <a:lnSpc>
              <a:spcPct val="90000"/>
            </a:lnSpc>
            <a:spcBef>
              <a:spcPct val="0"/>
            </a:spcBef>
            <a:spcAft>
              <a:spcPct val="35000"/>
            </a:spcAft>
          </a:pPr>
          <a:endParaRPr lang="en-US" sz="1600" kern="1200" dirty="0">
            <a:latin typeface="Times New Roman" charset="0"/>
            <a:cs typeface="Times New Roman" charset="0"/>
          </a:endParaRPr>
        </a:p>
      </dsp:txBody>
      <dsp:txXfrm>
        <a:off x="2298541" y="1225351"/>
        <a:ext cx="1947767" cy="1623139"/>
      </dsp:txXfrm>
    </dsp:sp>
    <dsp:sp modelId="{F06E1F07-0B7B-6745-B5D1-FAB0CC3415C0}">
      <dsp:nvSpPr>
        <dsp:cNvPr id="0" name=""/>
        <dsp:cNvSpPr/>
      </dsp:nvSpPr>
      <dsp:spPr>
        <a:xfrm>
          <a:off x="1548413" y="-270285"/>
          <a:ext cx="6128974" cy="6128974"/>
        </a:xfrm>
        <a:prstGeom prst="circularArrow">
          <a:avLst>
            <a:gd name="adj1" fmla="val 5085"/>
            <a:gd name="adj2" fmla="val 327528"/>
            <a:gd name="adj3" fmla="val 1472472"/>
            <a:gd name="adj4" fmla="val 16199432"/>
            <a:gd name="adj5" fmla="val 5932"/>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C746BEA-03A5-8746-A28F-0A4F6EFB49C6}">
      <dsp:nvSpPr>
        <dsp:cNvPr id="0" name=""/>
        <dsp:cNvSpPr/>
      </dsp:nvSpPr>
      <dsp:spPr>
        <a:xfrm>
          <a:off x="1305821" y="-149462"/>
          <a:ext cx="6373353" cy="6240020"/>
        </a:xfrm>
        <a:prstGeom prst="circularArrow">
          <a:avLst>
            <a:gd name="adj1" fmla="val 5085"/>
            <a:gd name="adj2" fmla="val 327528"/>
            <a:gd name="adj3" fmla="val 8671970"/>
            <a:gd name="adj4" fmla="val 1800502"/>
            <a:gd name="adj5" fmla="val 5932"/>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29B353B-B22B-C843-BA25-5091D195D291}">
      <dsp:nvSpPr>
        <dsp:cNvPr id="0" name=""/>
        <dsp:cNvSpPr/>
      </dsp:nvSpPr>
      <dsp:spPr>
        <a:xfrm>
          <a:off x="1326993" y="-269736"/>
          <a:ext cx="6128974" cy="6128974"/>
        </a:xfrm>
        <a:prstGeom prst="circularArrow">
          <a:avLst>
            <a:gd name="adj1" fmla="val 5085"/>
            <a:gd name="adj2" fmla="val 327528"/>
            <a:gd name="adj3" fmla="val 15873039"/>
            <a:gd name="adj4" fmla="val 9000000"/>
            <a:gd name="adj5" fmla="val 5932"/>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04" tIns="45703" rIns="91404" bIns="45703" numCol="1" anchor="t" anchorCtr="0" compatLnSpc="1">
            <a:prstTxWarp prst="textNoShape">
              <a:avLst/>
            </a:prstTxWarp>
          </a:bodyPr>
          <a:lstStyle>
            <a:lvl1pPr defTabSz="914129" eaLnBrk="1" hangingPunct="1">
              <a:defRPr sz="1200">
                <a:latin typeface="Arial" charset="0"/>
                <a:ea typeface="+mn-ea"/>
                <a:cs typeface="+mn-cs"/>
              </a:defRPr>
            </a:lvl1pPr>
          </a:lstStyle>
          <a:p>
            <a:pPr>
              <a:defRPr/>
            </a:pPr>
            <a:endParaRPr lang="en-US"/>
          </a:p>
        </p:txBody>
      </p:sp>
      <p:sp>
        <p:nvSpPr>
          <p:cNvPr id="58371"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04" tIns="45703" rIns="91404" bIns="45703" numCol="1" anchor="t" anchorCtr="0" compatLnSpc="1">
            <a:prstTxWarp prst="textNoShape">
              <a:avLst/>
            </a:prstTxWarp>
          </a:bodyPr>
          <a:lstStyle>
            <a:lvl1pPr algn="r" defTabSz="914129" eaLnBrk="1" hangingPunct="1">
              <a:defRPr sz="1200">
                <a:latin typeface="Arial" charset="0"/>
                <a:ea typeface="+mn-ea"/>
                <a:cs typeface="+mn-cs"/>
              </a:defRPr>
            </a:lvl1pPr>
          </a:lstStyle>
          <a:p>
            <a:pPr>
              <a:defRPr/>
            </a:pPr>
            <a:endParaRPr lang="en-US"/>
          </a:p>
        </p:txBody>
      </p:sp>
      <p:sp>
        <p:nvSpPr>
          <p:cNvPr id="58372"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04" tIns="45703" rIns="91404" bIns="45703" numCol="1" anchor="b" anchorCtr="0" compatLnSpc="1">
            <a:prstTxWarp prst="textNoShape">
              <a:avLst/>
            </a:prstTxWarp>
          </a:bodyPr>
          <a:lstStyle>
            <a:lvl1pPr defTabSz="914129" eaLnBrk="1" hangingPunct="1">
              <a:defRPr sz="1200">
                <a:latin typeface="Arial" charset="0"/>
                <a:ea typeface="+mn-ea"/>
                <a:cs typeface="+mn-cs"/>
              </a:defRPr>
            </a:lvl1pPr>
          </a:lstStyle>
          <a:p>
            <a:pPr>
              <a:defRPr/>
            </a:pPr>
            <a:endParaRPr lang="en-US"/>
          </a:p>
        </p:txBody>
      </p:sp>
      <p:sp>
        <p:nvSpPr>
          <p:cNvPr id="58373"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04" tIns="45703" rIns="91404" bIns="45703" numCol="1" anchor="b" anchorCtr="0" compatLnSpc="1">
            <a:prstTxWarp prst="textNoShape">
              <a:avLst/>
            </a:prstTxWarp>
          </a:bodyPr>
          <a:lstStyle>
            <a:lvl1pPr algn="r" defTabSz="912813">
              <a:defRPr sz="1200">
                <a:latin typeface="Arial" charset="0"/>
              </a:defRPr>
            </a:lvl1pPr>
          </a:lstStyle>
          <a:p>
            <a:fld id="{62B43EA8-E548-2B4F-BFD7-8AFF0E4E22B3}" type="slidenum">
              <a:rPr lang="en-US"/>
              <a:pPr/>
              <a:t>‹#›</a:t>
            </a:fld>
            <a:endParaRPr lang="en-US"/>
          </a:p>
        </p:txBody>
      </p:sp>
    </p:spTree>
    <p:extLst>
      <p:ext uri="{BB962C8B-B14F-4D97-AF65-F5344CB8AC3E}">
        <p14:creationId xmlns:p14="http://schemas.microsoft.com/office/powerpoint/2010/main" val="3893658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89565" tIns="44783" rIns="89565" bIns="44783" rtlCol="0"/>
          <a:lstStyle>
            <a:lvl1pPr algn="l" eaLnBrk="0" hangingPunct="0">
              <a:defRPr sz="1200">
                <a:latin typeface="Times New Roman" pitchFamily="18"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89565" tIns="44783" rIns="89565" bIns="44783" numCol="1" anchor="t" anchorCtr="0" compatLnSpc="1">
            <a:prstTxWarp prst="textNoShape">
              <a:avLst/>
            </a:prstTxWarp>
          </a:bodyPr>
          <a:lstStyle>
            <a:lvl1pPr algn="r" eaLnBrk="0" hangingPunct="0">
              <a:defRPr sz="1200"/>
            </a:lvl1pPr>
          </a:lstStyle>
          <a:p>
            <a:fld id="{3731E90E-338B-174C-BC83-C9AAFF4AF7B5}" type="datetimeFigureOut">
              <a:rPr lang="en-US"/>
              <a:pPr/>
              <a:t>5/12/15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89565" tIns="44783" rIns="89565" bIns="44783"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89565" tIns="44783" rIns="89565" bIns="4478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89565" tIns="44783" rIns="89565" bIns="44783" rtlCol="0" anchor="b"/>
          <a:lstStyle>
            <a:lvl1pPr algn="l" eaLnBrk="0" hangingPunct="0">
              <a:defRPr sz="1200">
                <a:latin typeface="Times New Roman" pitchFamily="18"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89565" tIns="44783" rIns="89565" bIns="44783" numCol="1" anchor="b" anchorCtr="0" compatLnSpc="1">
            <a:prstTxWarp prst="textNoShape">
              <a:avLst/>
            </a:prstTxWarp>
          </a:bodyPr>
          <a:lstStyle>
            <a:lvl1pPr algn="r" eaLnBrk="0" hangingPunct="0">
              <a:defRPr sz="1200"/>
            </a:lvl1pPr>
          </a:lstStyle>
          <a:p>
            <a:fld id="{DE128D4E-E363-2349-98BD-872BCA6EFB4A}" type="slidenum">
              <a:rPr lang="en-US"/>
              <a:pPr/>
              <a:t>‹#›</a:t>
            </a:fld>
            <a:endParaRPr lang="en-US"/>
          </a:p>
        </p:txBody>
      </p:sp>
    </p:spTree>
    <p:extLst>
      <p:ext uri="{BB962C8B-B14F-4D97-AF65-F5344CB8AC3E}">
        <p14:creationId xmlns:p14="http://schemas.microsoft.com/office/powerpoint/2010/main" val="2236301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Calibri" charset="0"/>
            </a:endParaRPr>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fld id="{F759A58F-C1B6-E242-9910-39C642BE081A}"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 typeface="Calibri" charset="0"/>
              <a:buAutoNum type="arabicPeriod"/>
            </a:pPr>
            <a:r>
              <a:rPr lang="en-US">
                <a:latin typeface="Times New Roman" charset="0"/>
                <a:cs typeface="Times New Roman" charset="0"/>
              </a:rPr>
              <a:t>What divisions at MSDE care about school and student supports and why?</a:t>
            </a:r>
            <a:r>
              <a:rPr lang="en-US" b="1">
                <a:latin typeface="Times New Roman" charset="0"/>
                <a:cs typeface="Times New Roman" charset="0"/>
              </a:rPr>
              <a:t> </a:t>
            </a:r>
          </a:p>
          <a:p>
            <a:pPr marL="628650" lvl="1" indent="-171450">
              <a:buFontTx/>
              <a:buChar char="•"/>
            </a:pPr>
            <a:r>
              <a:rPr lang="en-US" b="1">
                <a:latin typeface="Times New Roman" charset="0"/>
                <a:cs typeface="Times New Roman" charset="0"/>
              </a:rPr>
              <a:t>DOSFSS</a:t>
            </a:r>
          </a:p>
          <a:p>
            <a:pPr marL="628650" lvl="1" indent="-171450">
              <a:buFontTx/>
              <a:buChar char="•"/>
            </a:pPr>
            <a:r>
              <a:rPr lang="en-US" b="1">
                <a:latin typeface="Times New Roman" charset="0"/>
                <a:cs typeface="Times New Roman" charset="0"/>
              </a:rPr>
              <a:t>DSE/EIS</a:t>
            </a:r>
          </a:p>
          <a:p>
            <a:pPr marL="628650" lvl="1" indent="-171450">
              <a:buFontTx/>
              <a:buChar char="•"/>
            </a:pPr>
            <a:r>
              <a:rPr lang="en-US" b="1">
                <a:latin typeface="Times New Roman" charset="0"/>
                <a:cs typeface="Times New Roman" charset="0"/>
              </a:rPr>
              <a:t>DECD</a:t>
            </a:r>
            <a:endParaRPr lang="en-US">
              <a:latin typeface="Times New Roman" charset="0"/>
              <a:cs typeface="Times New Roman" charset="0"/>
            </a:endParaRPr>
          </a:p>
          <a:p>
            <a:pPr marL="228600" indent="-228600">
              <a:buFont typeface="Calibri" charset="0"/>
              <a:buAutoNum type="arabicPeriod"/>
            </a:pPr>
            <a:r>
              <a:rPr lang="en-US">
                <a:latin typeface="Times New Roman" charset="0"/>
                <a:cs typeface="Times New Roman" charset="0"/>
              </a:rPr>
              <a:t>What work is currently underway separately?</a:t>
            </a:r>
          </a:p>
          <a:p>
            <a:pPr marL="228600" indent="-228600">
              <a:buFont typeface="Calibri" charset="0"/>
              <a:buAutoNum type="arabicPeriod"/>
            </a:pPr>
            <a:endParaRPr lang="en-US">
              <a:latin typeface="Times New Roman" charset="0"/>
              <a:cs typeface="Times New Roman" charset="0"/>
            </a:endParaRPr>
          </a:p>
          <a:p>
            <a:pPr marL="228600" indent="-228600">
              <a:buFont typeface="Calibri" charset="0"/>
              <a:buAutoNum type="arabicPeriod"/>
            </a:pPr>
            <a:r>
              <a:rPr lang="en-US">
                <a:latin typeface="Times New Roman" charset="0"/>
                <a:cs typeface="Times New Roman" charset="0"/>
              </a:rPr>
              <a:t>What shared work is currently underway?</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fld id="{D08975D3-6A83-D942-AFD5-C4E6D80C2209}" type="slidenum">
              <a:rPr lang="en-US"/>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 typeface="Calibri" charset="0"/>
              <a:buAutoNum type="arabicPeriod"/>
            </a:pPr>
            <a:r>
              <a:rPr lang="en-US">
                <a:latin typeface="Times New Roman" charset="0"/>
                <a:cs typeface="Times New Roman" charset="0"/>
              </a:rPr>
              <a:t>What other organizations care about school and student supports and why?</a:t>
            </a:r>
            <a:r>
              <a:rPr lang="en-US" b="1">
                <a:latin typeface="Times New Roman" charset="0"/>
                <a:cs typeface="Times New Roman" charset="0"/>
              </a:rPr>
              <a:t> </a:t>
            </a:r>
          </a:p>
          <a:p>
            <a:pPr marL="628650" lvl="1" indent="-171450">
              <a:buFontTx/>
              <a:buChar char="•"/>
            </a:pPr>
            <a:r>
              <a:rPr lang="en-US" b="1">
                <a:latin typeface="Times New Roman" charset="0"/>
                <a:cs typeface="Times New Roman" charset="0"/>
              </a:rPr>
              <a:t>SPHS</a:t>
            </a:r>
          </a:p>
          <a:p>
            <a:pPr marL="628650" lvl="1" indent="-171450">
              <a:buFontTx/>
              <a:buChar char="•"/>
            </a:pPr>
            <a:r>
              <a:rPr lang="en-US" b="1">
                <a:latin typeface="Times New Roman" charset="0"/>
                <a:cs typeface="Times New Roman" charset="0"/>
              </a:rPr>
              <a:t>JHU</a:t>
            </a:r>
          </a:p>
          <a:p>
            <a:pPr marL="628650" lvl="1" indent="-171450">
              <a:buFontTx/>
              <a:buChar char="•"/>
            </a:pPr>
            <a:r>
              <a:rPr lang="en-US" b="1">
                <a:latin typeface="Times New Roman" charset="0"/>
                <a:cs typeface="Times New Roman" charset="0"/>
              </a:rPr>
              <a:t>DHMH</a:t>
            </a:r>
          </a:p>
          <a:p>
            <a:pPr marL="628650" lvl="1" indent="-171450">
              <a:buFontTx/>
              <a:buChar char="•"/>
            </a:pPr>
            <a:r>
              <a:rPr lang="en-US" b="1">
                <a:latin typeface="Times New Roman" charset="0"/>
                <a:cs typeface="Times New Roman" charset="0"/>
              </a:rPr>
              <a:t>U of MD</a:t>
            </a:r>
            <a:endParaRPr lang="en-US">
              <a:latin typeface="Times New Roman" charset="0"/>
              <a:cs typeface="Times New Roman" charset="0"/>
            </a:endParaRPr>
          </a:p>
          <a:p>
            <a:pPr marL="228600" indent="-228600">
              <a:buFont typeface="Calibri" charset="0"/>
              <a:buAutoNum type="arabicPeriod"/>
            </a:pPr>
            <a:r>
              <a:rPr lang="en-US">
                <a:latin typeface="Times New Roman" charset="0"/>
                <a:cs typeface="Times New Roman" charset="0"/>
              </a:rPr>
              <a:t>What work is currently underway separately?</a:t>
            </a:r>
          </a:p>
          <a:p>
            <a:pPr marL="228600" indent="-228600">
              <a:buFont typeface="Calibri" charset="0"/>
              <a:buAutoNum type="arabicPeriod"/>
            </a:pPr>
            <a:endParaRPr lang="en-US">
              <a:latin typeface="Times New Roman" charset="0"/>
              <a:cs typeface="Times New Roman" charset="0"/>
            </a:endParaRPr>
          </a:p>
          <a:p>
            <a:pPr marL="228600" indent="-228600">
              <a:buFont typeface="Calibri" charset="0"/>
              <a:buAutoNum type="arabicPeriod"/>
            </a:pPr>
            <a:r>
              <a:rPr lang="en-US">
                <a:latin typeface="Times New Roman" charset="0"/>
                <a:cs typeface="Times New Roman" charset="0"/>
              </a:rPr>
              <a:t>What shared work is currently underway?</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fld id="{349F3D20-3B42-174D-83BA-4B0E01AE3B9D}" type="slidenum">
              <a:rPr lang="en-US"/>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228600" indent="-228600">
              <a:buFont typeface="Calibri" charset="0"/>
              <a:buAutoNum type="arabicPeriod"/>
            </a:pPr>
            <a:endParaRPr lang="en-US">
              <a:latin typeface="Times New Roman" charset="0"/>
              <a:cs typeface="Times New Roman"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fld id="{DE4965FD-6FA3-544C-8D43-E5FA220E3FB0}" type="slidenum">
              <a:rPr lang="en-US"/>
              <a:pPr/>
              <a:t>20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This is a STATE level plan to INTEGRATE service to the local school systems by coordinating our work at the state level to carry out the policies of the BOE, provide professional development and technical assistance to LSS.</a:t>
            </a:r>
          </a:p>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fld id="{06A140D1-BDCE-544B-B742-94F933AB40D4}" type="slidenum">
              <a:rPr lang="en-US"/>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b="1">
              <a:latin typeface="Calibri" charset="0"/>
            </a:endParaRPr>
          </a:p>
          <a:p>
            <a:r>
              <a:rPr lang="en-US" b="1">
                <a:latin typeface="Calibri" charset="0"/>
              </a:rPr>
              <a:t>Order of business for today</a:t>
            </a:r>
          </a:p>
          <a:p>
            <a:r>
              <a:rPr lang="en-US">
                <a:latin typeface="Calibri" charset="0"/>
              </a:rPr>
              <a:t>15 minute presentation</a:t>
            </a:r>
          </a:p>
          <a:p>
            <a:r>
              <a:rPr lang="en-US">
                <a:latin typeface="Calibri" charset="0"/>
              </a:rPr>
              <a:t>45 minute Response; 15 minutes per section</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fld id="{090B0D9B-1098-1340-9878-B23777DFFD07}" type="slidenum">
              <a:rPr lang="en-US"/>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Greetings</a:t>
            </a:r>
          </a:p>
          <a:p>
            <a:r>
              <a:rPr lang="en-US">
                <a:latin typeface="Calibri" charset="0"/>
              </a:rPr>
              <a:t>Acknowledge response forms</a:t>
            </a:r>
          </a:p>
          <a:p>
            <a:endParaRPr lang="en-US">
              <a:latin typeface="Calibri" charset="0"/>
            </a:endParaRPr>
          </a:p>
          <a:p>
            <a:r>
              <a:rPr lang="en-US">
                <a:latin typeface="Calibri" charset="0"/>
              </a:rPr>
              <a:t>I have had the pleasure of meeting most of you all.  However, in case I have not, let me say hello and thank you all for joining.  As I have been saying at all of our convenings, my team and I have been tasked by the BOE to work on a plan to scale up PBIS and by this increase your access to tools and resources that will aid you in increasing the effectiveness of your school’s culture and climates.</a:t>
            </a:r>
          </a:p>
          <a:p>
            <a:endParaRPr lang="en-US">
              <a:latin typeface="Calibri" charset="0"/>
            </a:endParaRPr>
          </a:p>
          <a:p>
            <a:r>
              <a:rPr lang="en-US">
                <a:latin typeface="Calibri" charset="0"/>
              </a:rPr>
              <a:t>I want to thank you all particularly because I know that you all have in the midst of annual state testing…</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fld id="{85B4C0EA-6B10-6B44-AB90-12A53190CB15}"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fld id="{77C5C31B-926E-E745-953B-3D44E99D0116}"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5" name="Notes Placeholder 2"/>
          <p:cNvSpPr>
            <a:spLocks noGrp="1"/>
          </p:cNvSpPr>
          <p:nvPr>
            <p:ph type="body" idx="1"/>
          </p:nvPr>
        </p:nvSpPr>
        <p:spPr bwMode="auto">
          <a:extLst/>
        </p:spPr>
        <p:txBody>
          <a:bodyPr wrap="square" numCol="1" anchor="t" anchorCtr="0" compatLnSpc="1">
            <a:prstTxWarp prst="textNoShape">
              <a:avLst/>
            </a:prstTxWarp>
          </a:bodyPr>
          <a:lstStyle/>
          <a:p>
            <a:r>
              <a:rPr lang="en-US" b="1">
                <a:latin typeface="Times New Roman" charset="0"/>
                <a:cs typeface="Times New Roman" charset="0"/>
              </a:rPr>
              <a:t>PURPOSE	WHY MTSS?</a:t>
            </a:r>
          </a:p>
          <a:p>
            <a:endParaRPr lang="en-US" b="1">
              <a:latin typeface="Times New Roman" charset="0"/>
              <a:cs typeface="Times New Roman" charset="0"/>
            </a:endParaRPr>
          </a:p>
          <a:p>
            <a:r>
              <a:rPr lang="en-US" b="1">
                <a:latin typeface="Times New Roman" charset="0"/>
                <a:cs typeface="Times New Roman" charset="0"/>
              </a:rPr>
              <a:t>There are two gaps schools need to close in order to better ensure students can be successful.</a:t>
            </a:r>
          </a:p>
          <a:p>
            <a:endParaRPr lang="en-US" b="1">
              <a:latin typeface="Times New Roman" charset="0"/>
              <a:cs typeface="Times New Roman" charset="0"/>
            </a:endParaRPr>
          </a:p>
          <a:p>
            <a:pPr>
              <a:buFontTx/>
              <a:buAutoNum type="arabicPeriod"/>
            </a:pPr>
            <a:r>
              <a:rPr lang="en-US" b="1">
                <a:latin typeface="Times New Roman" charset="0"/>
                <a:cs typeface="Times New Roman" charset="0"/>
              </a:rPr>
              <a:t>The first is an achievement gap.  This is notable in all our data and shows that different subgroups perform better or worse on tasks.  This is often a measure of students performing with varied skills and abilities. </a:t>
            </a:r>
          </a:p>
          <a:p>
            <a:pPr>
              <a:buFontTx/>
              <a:buAutoNum type="arabicPeriod"/>
            </a:pPr>
            <a:r>
              <a:rPr lang="en-US" b="1">
                <a:latin typeface="Times New Roman" charset="0"/>
                <a:cs typeface="Times New Roman" charset="0"/>
              </a:rPr>
              <a:t>Secondly, there is a resource gap.  That some students are not able to get all that they need to develop their academic or social skills and this hinders their performance or the acquisition of necessary skills and abilities. </a:t>
            </a:r>
          </a:p>
          <a:p>
            <a:pPr>
              <a:buFontTx/>
              <a:buAutoNum type="arabicPeriod"/>
            </a:pPr>
            <a:endParaRPr lang="en-US" b="1">
              <a:latin typeface="Times New Roman" charset="0"/>
              <a:cs typeface="Times New Roman" charset="0"/>
            </a:endParaRPr>
          </a:p>
          <a:p>
            <a:pPr>
              <a:buFontTx/>
              <a:buAutoNum type="arabicPeriod"/>
            </a:pPr>
            <a:endParaRPr lang="en-US" b="1">
              <a:latin typeface="Times New Roman" charset="0"/>
              <a:cs typeface="Times New Roman" charset="0"/>
            </a:endParaRPr>
          </a:p>
          <a:p>
            <a:r>
              <a:rPr lang="en-US" b="1">
                <a:latin typeface="Times New Roman" charset="0"/>
                <a:cs typeface="Times New Roman" charset="0"/>
              </a:rPr>
              <a:t>We believe that if we better structure an intentional system of support, we will be able to better align resources that will impact a student ability to achieve.  Therefore, we would like to be a change agent, ensuring that we can provide students a more streamlined access to resources within our reach and better neutralize the ability to develop or acquire the necessary skills to succeed in school.</a:t>
            </a:r>
          </a:p>
          <a:p>
            <a:endParaRPr lang="en-US" b="1">
              <a:latin typeface="Times New Roman" charset="0"/>
              <a:cs typeface="Times New Roman" charset="0"/>
            </a:endParaRPr>
          </a:p>
          <a:p>
            <a:r>
              <a:rPr lang="en-US" b="1">
                <a:latin typeface="Times New Roman" charset="0"/>
                <a:cs typeface="Times New Roman" charset="0"/>
              </a:rPr>
              <a:t>Maryland has been leaders in implementing programs that aim to support students, provide targeted resources to schools and close the achievement gap.   Many efforts around academic achievement fall into buckets that are “silo-ed” resulting in a </a:t>
            </a:r>
            <a:r>
              <a:rPr lang="en-US" b="1" u="sng">
                <a:latin typeface="Times New Roman" charset="0"/>
                <a:cs typeface="Times New Roman" charset="0"/>
              </a:rPr>
              <a:t>support system gap.</a:t>
            </a:r>
          </a:p>
          <a:p>
            <a:endParaRPr lang="en-US" b="1">
              <a:latin typeface="Times New Roman" charset="0"/>
              <a:cs typeface="Times New Roman" charset="0"/>
            </a:endParaRPr>
          </a:p>
          <a:p>
            <a:r>
              <a:rPr lang="en-US" b="1">
                <a:latin typeface="Times New Roman" charset="0"/>
                <a:cs typeface="Times New Roman" charset="0"/>
              </a:rPr>
              <a:t>DOSFSS will lead the way in aligning the support system that will impact by collaborating and integrating our work.</a:t>
            </a:r>
          </a:p>
          <a:p>
            <a:r>
              <a:rPr lang="en-US" b="1">
                <a:latin typeface="Times New Roman" charset="0"/>
                <a:cs typeface="Times New Roman" charset="0"/>
              </a:rPr>
              <a:t>We expect that a coordinated multi-tiered system of support is crucial to the work of others in closing the achievement gap.</a:t>
            </a:r>
          </a:p>
          <a:p>
            <a:endParaRPr lang="en-US">
              <a:latin typeface="Times New Roman" charset="0"/>
              <a:cs typeface="Times New Roman"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fld id="{54FAC989-C224-0F4D-874A-6BC1049D95EE}"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Capacity and skills tip the scales for today</a:t>
            </a:r>
            <a:r>
              <a:rPr lang="ja-JP" altLang="en-US">
                <a:latin typeface="Calibri" charset="0"/>
              </a:rPr>
              <a:t>’</a:t>
            </a:r>
            <a:r>
              <a:rPr lang="en-US">
                <a:latin typeface="Calibri" charset="0"/>
              </a:rPr>
              <a:t>s students to be either in favor of on track or off track behaviors.  All behavior have a function and serves a purpose, our goal is to make sure that more often than not, the behaviors displayed in schools serve the function of propelling students towards being college and career ready.  Today</a:t>
            </a:r>
            <a:r>
              <a:rPr lang="ja-JP" altLang="en-US">
                <a:latin typeface="Calibri" charset="0"/>
              </a:rPr>
              <a:t>’</a:t>
            </a:r>
            <a:r>
              <a:rPr lang="en-US">
                <a:latin typeface="Calibri" charset="0"/>
              </a:rPr>
              <a:t>s youth have complex needs and live in an increasingly complex world. Sometimes, our students live in worlds that we nor our teachers could ever imagine. Students today need supports more than ever to connect to each other, to school, and to their full potential.  These connections make all the difference in igniting those on track behaviors and those behaviors that help students unlock their full potential.</a:t>
            </a:r>
          </a:p>
          <a:p>
            <a:endParaRPr lang="en-US">
              <a:latin typeface="Calibri" charset="0"/>
            </a:endParaRPr>
          </a:p>
          <a:p>
            <a:r>
              <a:rPr lang="en-US">
                <a:latin typeface="Calibri" charset="0"/>
              </a:rPr>
              <a:t>In creating this report, let me run through some our fundamental beliefs and assumptions</a:t>
            </a:r>
          </a:p>
          <a:p>
            <a:endParaRPr lang="en-US">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fld id="{34F3259B-A99B-0441-ABE3-4E11EEC3F98E}" type="slidenum">
              <a:rPr lang="en-US"/>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purposes</a:t>
            </a:r>
            <a:r>
              <a:rPr lang="en-US" baseline="0" dirty="0" smtClean="0"/>
              <a:t> of this presentation, academic achievement is defined as…</a:t>
            </a:r>
          </a:p>
          <a:p>
            <a:pPr marL="228600" indent="-228600">
              <a:buAutoNum type="arabicPlain"/>
            </a:pPr>
            <a:r>
              <a:rPr lang="en-US" baseline="0" dirty="0" smtClean="0"/>
              <a:t>Academic Performance (grades, scores and graduation)</a:t>
            </a:r>
          </a:p>
          <a:p>
            <a:pPr marL="228600" indent="-228600">
              <a:buAutoNum type="arabicPlain"/>
            </a:pPr>
            <a:r>
              <a:rPr lang="en-US" baseline="0" dirty="0" smtClean="0"/>
              <a:t>Education Behavior (Attendance, Retention, Behavior and positive engagement w/o exclusion</a:t>
            </a:r>
            <a:r>
              <a:rPr lang="en-US" baseline="0" dirty="0" smtClean="0"/>
              <a:t>)</a:t>
            </a:r>
          </a:p>
          <a:p>
            <a:pPr marL="228600" indent="-228600">
              <a:buAutoNum type="arabicPlain"/>
            </a:pPr>
            <a:endParaRPr lang="en-US" baseline="0" dirty="0" smtClean="0"/>
          </a:p>
          <a:p>
            <a:pPr marL="228600" marR="0" indent="-228600" algn="l" defTabSz="914400" rtl="0" eaLnBrk="0" fontAlgn="base" latinLnBrk="0" hangingPunct="0">
              <a:lnSpc>
                <a:spcPct val="100000"/>
              </a:lnSpc>
              <a:spcBef>
                <a:spcPct val="30000"/>
              </a:spcBef>
              <a:spcAft>
                <a:spcPct val="0"/>
              </a:spcAft>
              <a:buClrTx/>
              <a:buSzTx/>
              <a:buFontTx/>
              <a:buAutoNum type="arabicPlain"/>
              <a:tabLst/>
              <a:defRPr/>
            </a:pPr>
            <a:r>
              <a:rPr lang="en-US" sz="1200" dirty="0" smtClean="0">
                <a:latin typeface="Arial Narrow"/>
                <a:cs typeface="Arial Narrow"/>
              </a:rPr>
              <a:t>Responds to the call for </a:t>
            </a:r>
            <a:r>
              <a:rPr lang="en-US" sz="1200" i="1" dirty="0" smtClean="0">
                <a:latin typeface="Arial Narrow"/>
                <a:cs typeface="Arial Narrow"/>
              </a:rPr>
              <a:t>greater alignment, integration, and collaboration</a:t>
            </a:r>
            <a:r>
              <a:rPr lang="en-US" sz="1200" dirty="0" smtClean="0">
                <a:latin typeface="Arial Narrow"/>
                <a:cs typeface="Arial Narrow"/>
              </a:rPr>
              <a:t> between </a:t>
            </a:r>
            <a:r>
              <a:rPr lang="en-US" sz="1200" b="1" dirty="0" smtClean="0">
                <a:latin typeface="Arial Narrow"/>
                <a:cs typeface="Arial Narrow"/>
              </a:rPr>
              <a:t>health and education</a:t>
            </a:r>
            <a:r>
              <a:rPr lang="en-US" sz="1200" dirty="0" smtClean="0">
                <a:latin typeface="Arial Narrow"/>
                <a:cs typeface="Arial Narrow"/>
              </a:rPr>
              <a:t> to improve </a:t>
            </a:r>
            <a:r>
              <a:rPr lang="en-US" sz="1200" u="sng" dirty="0" smtClean="0">
                <a:latin typeface="Arial Narrow"/>
                <a:cs typeface="Arial Narrow"/>
              </a:rPr>
              <a:t>each child’s cognitive, physical, social and emotional development.</a:t>
            </a:r>
          </a:p>
          <a:p>
            <a:pPr marL="228600" indent="-228600">
              <a:buAutoNum type="arabicPlain"/>
            </a:pPr>
            <a:endParaRPr lang="en-US" dirty="0"/>
          </a:p>
        </p:txBody>
      </p:sp>
      <p:sp>
        <p:nvSpPr>
          <p:cNvPr id="4" name="Slide Number Placeholder 3"/>
          <p:cNvSpPr>
            <a:spLocks noGrp="1"/>
          </p:cNvSpPr>
          <p:nvPr>
            <p:ph type="sldNum" sz="quarter" idx="10"/>
          </p:nvPr>
        </p:nvSpPr>
        <p:spPr/>
        <p:txBody>
          <a:bodyPr/>
          <a:lstStyle/>
          <a:p>
            <a:fld id="{DE128D4E-E363-2349-98BD-872BCA6EFB4A}" type="slidenum">
              <a:rPr lang="en-US" smtClean="0"/>
              <a:pPr/>
              <a:t>7</a:t>
            </a:fld>
            <a:endParaRPr lang="en-US"/>
          </a:p>
        </p:txBody>
      </p:sp>
    </p:spTree>
    <p:extLst>
      <p:ext uri="{BB962C8B-B14F-4D97-AF65-F5344CB8AC3E}">
        <p14:creationId xmlns:p14="http://schemas.microsoft.com/office/powerpoint/2010/main" val="2014744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This is an example of what a menu of Multi-Tiered Systems of Support might look like. </a:t>
            </a:r>
          </a:p>
          <a:p>
            <a:r>
              <a:rPr lang="en-US">
                <a:latin typeface="Calibri" charset="0"/>
              </a:rPr>
              <a:t>It is not all inclusive, one of our Divisions first tasks may be to create a comprehensive menu of supports.  For example, include physical health and family involvement practices that we are committed to in </a:t>
            </a:r>
            <a:r>
              <a:rPr lang="en-US" b="1">
                <a:latin typeface="Calibri" charset="0"/>
              </a:rPr>
              <a:t>policy</a:t>
            </a:r>
            <a:r>
              <a:rPr lang="en-US">
                <a:latin typeface="Calibri" charset="0"/>
              </a:rPr>
              <a:t> and through </a:t>
            </a:r>
            <a:r>
              <a:rPr lang="en-US" b="1">
                <a:latin typeface="Calibri" charset="0"/>
              </a:rPr>
              <a:t>professional</a:t>
            </a:r>
            <a:r>
              <a:rPr lang="en-US">
                <a:latin typeface="Calibri" charset="0"/>
              </a:rPr>
              <a:t> </a:t>
            </a:r>
            <a:r>
              <a:rPr lang="en-US" b="1">
                <a:latin typeface="Calibri" charset="0"/>
              </a:rPr>
              <a:t>development</a:t>
            </a:r>
            <a:r>
              <a:rPr lang="en-US">
                <a:latin typeface="Calibri" charset="0"/>
              </a:rPr>
              <a:t>, and </a:t>
            </a:r>
            <a:r>
              <a:rPr lang="en-US" b="1">
                <a:latin typeface="Calibri" charset="0"/>
              </a:rPr>
              <a:t>TA</a:t>
            </a:r>
            <a:r>
              <a:rPr lang="en-US">
                <a:latin typeface="Calibri" charset="0"/>
              </a:rPr>
              <a:t>.</a:t>
            </a:r>
          </a:p>
          <a:p>
            <a:endParaRPr lang="en-US">
              <a:latin typeface="Calibri" charset="0"/>
            </a:endParaRPr>
          </a:p>
          <a:p>
            <a:r>
              <a:rPr lang="en-US">
                <a:latin typeface="Calibri" charset="0"/>
              </a:rPr>
              <a:t>This table also demonstrates a way to align our divisions efforts to support positive conditions for learning across the tiers of intervention; for all, some, and few.</a:t>
            </a:r>
          </a:p>
          <a:p>
            <a:endParaRPr lang="en-US">
              <a:latin typeface="Calibri" charset="0"/>
            </a:endParaRPr>
          </a:p>
          <a:p>
            <a:r>
              <a:rPr lang="en-US">
                <a:latin typeface="Calibri" charset="0"/>
              </a:rPr>
              <a:t>Similar tables could be developed within other divisions, partner agencies, and ultimately model coordination of effort for the LSS level. </a:t>
            </a:r>
          </a:p>
          <a:p>
            <a:endParaRPr lang="en-US">
              <a:latin typeface="Calibri" charset="0"/>
            </a:endParaRPr>
          </a:p>
          <a:p>
            <a:r>
              <a:rPr lang="en-US">
                <a:latin typeface="Calibri" charset="0"/>
              </a:rPr>
              <a:t>Sharing multiple practices within the three-tiered system allows coordination systems; a multi-tiered system of support.</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fld id="{9F5D7A5A-03A7-FE42-9627-F04031C3B9E5}" type="slidenum">
              <a:rPr lang="en-US"/>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a:latin typeface="Calibri" charset="0"/>
            </a:endParaRPr>
          </a:p>
          <a:p>
            <a:pPr>
              <a:spcBef>
                <a:spcPct val="0"/>
              </a:spcBef>
            </a:pPr>
            <a:r>
              <a:rPr lang="en-US" b="1">
                <a:latin typeface="Calibri" charset="0"/>
              </a:rPr>
              <a:t>Leadership:</a:t>
            </a:r>
            <a:endParaRPr lang="en-US">
              <a:latin typeface="Calibri" charset="0"/>
            </a:endParaRPr>
          </a:p>
          <a:p>
            <a:pPr>
              <a:spcBef>
                <a:spcPct val="0"/>
              </a:spcBef>
              <a:buFontTx/>
              <a:buChar char="•"/>
            </a:pPr>
            <a:r>
              <a:rPr lang="en-US">
                <a:latin typeface="Calibri" charset="0"/>
              </a:rPr>
              <a:t>Executive and Management leadership teams within MSDE and partner agencies cooperate to support individual grants; however, there is a lack of an overarching governance structure to ensure collaborative efforts and sustainability objectives across grant initiatives. Most importantly, MSDE needs to plan, conduct and produce inter-related, sustainable approaches for conducting Coordinated Student Services.</a:t>
            </a:r>
          </a:p>
          <a:p>
            <a:pPr>
              <a:spcBef>
                <a:spcPct val="0"/>
              </a:spcBef>
            </a:pPr>
            <a:endParaRPr lang="en-US">
              <a:latin typeface="Calibri" charset="0"/>
            </a:endParaRPr>
          </a:p>
          <a:p>
            <a:pPr>
              <a:spcBef>
                <a:spcPct val="0"/>
              </a:spcBef>
              <a:buFontTx/>
              <a:buChar char="•"/>
            </a:pPr>
            <a:r>
              <a:rPr lang="en-US">
                <a:latin typeface="Calibri" charset="0"/>
              </a:rPr>
              <a:t>There are routine reports regarding the number of training sessions conducted and certain participating schools share fidelity and outcome measures, depending on their interest in applying for special recognition or to comply with grant requirements. However, there is a need for a State level evaluation plan to collect a universal set of data in order to assess fidelity, outcomes and the relationship between implementation fidelity and outcomes.   </a:t>
            </a:r>
          </a:p>
          <a:p>
            <a:pPr>
              <a:spcBef>
                <a:spcPct val="0"/>
              </a:spcBef>
            </a:pPr>
            <a:r>
              <a:rPr lang="en-US">
                <a:latin typeface="Calibri" charset="0"/>
              </a:rPr>
              <a:t> </a:t>
            </a:r>
          </a:p>
          <a:p>
            <a:pPr>
              <a:spcBef>
                <a:spcPct val="0"/>
              </a:spcBef>
            </a:pPr>
            <a:r>
              <a:rPr lang="en-US">
                <a:latin typeface="Calibri" charset="0"/>
              </a:rPr>
              <a:t>The plan addresses the gaps in leadership by creating a hierarchy of collaborative leadership teams to provide overarching governance for setting goals guiding the work of the competency and capacity drivers.</a:t>
            </a:r>
          </a:p>
          <a:p>
            <a:pPr>
              <a:spcBef>
                <a:spcPct val="0"/>
              </a:spcBef>
            </a:pPr>
            <a:endParaRPr lang="en-US">
              <a:latin typeface="Times New Roman" charset="0"/>
              <a:cs typeface="Times New Roman" charset="0"/>
            </a:endParaRPr>
          </a:p>
          <a:p>
            <a:pPr>
              <a:spcBef>
                <a:spcPct val="0"/>
              </a:spcBef>
            </a:pPr>
            <a:r>
              <a:rPr lang="en-US" b="1">
                <a:latin typeface="Calibri" charset="0"/>
              </a:rPr>
              <a:t>Competency:</a:t>
            </a:r>
            <a:endParaRPr lang="en-US">
              <a:latin typeface="Calibri" charset="0"/>
            </a:endParaRPr>
          </a:p>
          <a:p>
            <a:pPr>
              <a:buFontTx/>
              <a:buChar char="•"/>
            </a:pPr>
            <a:r>
              <a:rPr lang="en-US">
                <a:latin typeface="Calibri" charset="0"/>
              </a:rPr>
              <a:t>The primary focus on previous training is on schools implementing Tier I supports. Training is delivered through a regionalized process in a whole group format and follow-up coaching is not conducted in a formal way. As a result, fidelity of implementation has been a challenge for many trained schools.</a:t>
            </a:r>
          </a:p>
          <a:p>
            <a:pPr>
              <a:buFontTx/>
              <a:buChar char="•"/>
            </a:pPr>
            <a:r>
              <a:rPr lang="en-US">
                <a:latin typeface="Calibri" charset="0"/>
              </a:rPr>
              <a:t>Tiers II and III of the Multi-Tiered Systems of Support Framework for Maryland are still evolving in their development and implementation. Few schools are implementing Tier II, but there is no way to ascertain the fidelity of implementation. Tier III training has not been systematically developed for distribution. </a:t>
            </a:r>
          </a:p>
          <a:p>
            <a:endParaRPr lang="en-US">
              <a:latin typeface="Calibri" charset="0"/>
            </a:endParaRPr>
          </a:p>
          <a:p>
            <a:r>
              <a:rPr lang="en-US">
                <a:latin typeface="Calibri" charset="0"/>
              </a:rPr>
              <a:t>The plan addresses the gaps in selection of practices, training and coaching by building state-level capacity through a Trainer-of-Trainer</a:t>
            </a:r>
            <a:r>
              <a:rPr lang="ja-JP" altLang="en-US">
                <a:latin typeface="Calibri" charset="0"/>
              </a:rPr>
              <a:t>’</a:t>
            </a:r>
            <a:r>
              <a:rPr lang="en-US">
                <a:latin typeface="Calibri" charset="0"/>
              </a:rPr>
              <a:t>s process that will develop the skills needed to support local systems and school staff. A structured coaching model will be implemented to aid local systems in achieving the standard for fidelity of implementation. </a:t>
            </a:r>
          </a:p>
          <a:p>
            <a:pPr>
              <a:spcBef>
                <a:spcPct val="0"/>
              </a:spcBef>
            </a:pPr>
            <a:endParaRPr lang="en-US" b="1">
              <a:latin typeface="Calibri" charset="0"/>
            </a:endParaRPr>
          </a:p>
          <a:p>
            <a:pPr>
              <a:spcBef>
                <a:spcPct val="0"/>
              </a:spcBef>
            </a:pPr>
            <a:r>
              <a:rPr lang="en-US" b="1">
                <a:latin typeface="Calibri" charset="0"/>
              </a:rPr>
              <a:t>Capacity:</a:t>
            </a:r>
            <a:endParaRPr lang="en-US">
              <a:latin typeface="Calibri" charset="0"/>
            </a:endParaRPr>
          </a:p>
          <a:p>
            <a:pPr>
              <a:buFontTx/>
              <a:buChar char="•"/>
            </a:pPr>
            <a:r>
              <a:rPr lang="en-US">
                <a:latin typeface="Calibri" charset="0"/>
              </a:rPr>
              <a:t>Currently, technical support is delivered primarily to those school teams implementing PBIS and that technical support is not always coordinated or aligned with state other state initiatives and programs. This results in multiple messages being provided to schools about the delivery of supports to student struggling with academic and behavioral concerns and does not address the needs of schools implementing programs other than PBIS. </a:t>
            </a:r>
          </a:p>
          <a:p>
            <a:pPr>
              <a:buFontTx/>
              <a:buChar char="•"/>
            </a:pPr>
            <a:r>
              <a:rPr lang="en-US">
                <a:latin typeface="Calibri" charset="0"/>
              </a:rPr>
              <a:t>There are too few technical support providers in the state to adequately meet the needs and challenges of school teams implementing behavioral and academic programming for students. This contributes to the challenges with fidelity of implementation and consistent outcomes.</a:t>
            </a:r>
          </a:p>
          <a:p>
            <a:r>
              <a:rPr lang="en-US">
                <a:latin typeface="Calibri" charset="0"/>
              </a:rPr>
              <a:t> </a:t>
            </a:r>
          </a:p>
          <a:p>
            <a:r>
              <a:rPr lang="en-US">
                <a:latin typeface="Calibri" charset="0"/>
              </a:rPr>
              <a:t>The plan addresses the gaps in technical support through the development of regionalized technical support </a:t>
            </a:r>
            <a:r>
              <a:rPr lang="ja-JP" altLang="en-US">
                <a:latin typeface="Calibri" charset="0"/>
              </a:rPr>
              <a:t>“</a:t>
            </a:r>
            <a:r>
              <a:rPr lang="en-US">
                <a:latin typeface="Calibri" charset="0"/>
              </a:rPr>
              <a:t>collaboratives</a:t>
            </a:r>
            <a:r>
              <a:rPr lang="ja-JP" altLang="en-US">
                <a:latin typeface="Calibri" charset="0"/>
              </a:rPr>
              <a:t>”</a:t>
            </a:r>
            <a:r>
              <a:rPr lang="en-US">
                <a:latin typeface="Calibri" charset="0"/>
              </a:rPr>
              <a:t> that are designed to strategically target and identify the needs of school teams and staff.  A secondary role of these regionalized technical support </a:t>
            </a:r>
            <a:r>
              <a:rPr lang="ja-JP" altLang="en-US">
                <a:latin typeface="Calibri" charset="0"/>
              </a:rPr>
              <a:t>“</a:t>
            </a:r>
            <a:r>
              <a:rPr lang="en-US">
                <a:latin typeface="Calibri" charset="0"/>
              </a:rPr>
              <a:t>collaboratives</a:t>
            </a:r>
            <a:r>
              <a:rPr lang="ja-JP" altLang="en-US">
                <a:latin typeface="Calibri" charset="0"/>
              </a:rPr>
              <a:t>”</a:t>
            </a:r>
            <a:r>
              <a:rPr lang="en-US">
                <a:latin typeface="Calibri" charset="0"/>
              </a:rPr>
              <a:t> will be to align state-level efforts in order to deliver coordinated support. </a:t>
            </a: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fld id="{A699FCE2-9667-2541-A6C5-8EBB343BD913}" type="slidenum">
              <a:rPr lang="en-US"/>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1" name="Notes Placeholder 2"/>
          <p:cNvSpPr>
            <a:spLocks noGrp="1"/>
          </p:cNvSpPr>
          <p:nvPr>
            <p:ph type="body" idx="1"/>
          </p:nvPr>
        </p:nvSpPr>
        <p:spPr bwMode="auto">
          <a:extLst/>
        </p:spPr>
        <p:txBody>
          <a:bodyPr wrap="square" numCol="1" anchor="t" anchorCtr="0" compatLnSpc="1">
            <a:prstTxWarp prst="textNoShape">
              <a:avLst/>
            </a:prstTxWarp>
          </a:bodyPr>
          <a:lstStyle/>
          <a:p>
            <a:pPr>
              <a:buFont typeface="+mj-lt"/>
              <a:buNone/>
              <a:defRPr/>
            </a:pPr>
            <a:r>
              <a:rPr lang="en-US" b="1" dirty="0" smtClean="0">
                <a:latin typeface="Times New Roman" charset="0"/>
                <a:ea typeface="+mn-ea"/>
                <a:cs typeface="Times New Roman" charset="0"/>
              </a:rPr>
              <a:t>What will DOSFSS do to coordinate multi-tiered systems of support? </a:t>
            </a:r>
          </a:p>
          <a:p>
            <a:pPr marL="228600" indent="-228600">
              <a:buFont typeface="+mj-lt"/>
              <a:buAutoNum type="arabicPeriod"/>
              <a:defRPr/>
            </a:pPr>
            <a:r>
              <a:rPr lang="en-US" dirty="0" smtClean="0">
                <a:latin typeface="Times New Roman" charset="0"/>
                <a:ea typeface="+mn-ea"/>
                <a:cs typeface="Times New Roman" charset="0"/>
              </a:rPr>
              <a:t>Align DOSFSS initiatives with other Divisions and Partner school support initiatives through a three-tiered framework</a:t>
            </a:r>
            <a:endParaRPr lang="en-US" dirty="0" smtClean="0">
              <a:ea typeface="+mn-ea"/>
            </a:endParaRPr>
          </a:p>
          <a:p>
            <a:pPr marL="228600" indent="-228600">
              <a:buFont typeface="+mj-lt"/>
              <a:buAutoNum type="arabicPeriod"/>
              <a:defRPr/>
            </a:pPr>
            <a:r>
              <a:rPr lang="en-US" dirty="0" smtClean="0">
                <a:latin typeface="Times New Roman" charset="0"/>
                <a:ea typeface="+mn-ea"/>
                <a:cs typeface="Times New Roman" charset="0"/>
              </a:rPr>
              <a:t>Sustain current universal school support efforts to fidelity (Tier I)</a:t>
            </a:r>
            <a:endParaRPr lang="en-US" dirty="0" smtClean="0">
              <a:ea typeface="+mn-ea"/>
            </a:endParaRPr>
          </a:p>
          <a:p>
            <a:pPr marL="228600" indent="-228600">
              <a:buFont typeface="+mj-lt"/>
              <a:buAutoNum type="arabicPeriod"/>
              <a:defRPr/>
            </a:pPr>
            <a:r>
              <a:rPr lang="en-US" dirty="0" smtClean="0">
                <a:latin typeface="Times New Roman" charset="0"/>
                <a:ea typeface="+mn-ea"/>
                <a:cs typeface="Times New Roman" charset="0"/>
              </a:rPr>
              <a:t>Scale Up  menu of targeted (Tier II) and intensive (Tier III) school support efforts</a:t>
            </a:r>
            <a:endParaRPr lang="en-US" altLang="en-US" dirty="0" smtClean="0">
              <a:ea typeface="+mn-ea"/>
            </a:endParaRPr>
          </a:p>
        </p:txBody>
      </p:sp>
      <p:sp>
        <p:nvSpPr>
          <p:cNvPr id="399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fld id="{83A32D29-1547-CE46-839B-90EC9E082500}" type="slidenum">
              <a:rPr lang="en-US"/>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403225" y="990600"/>
            <a:ext cx="76200" cy="5105400"/>
          </a:xfrm>
          <a:prstGeom prst="rect">
            <a:avLst/>
          </a:prstGeom>
          <a:solidFill>
            <a:schemeClr val="bg2"/>
          </a:solidFill>
          <a:ln>
            <a:noFill/>
          </a:ln>
          <a:extLst/>
        </p:spPr>
        <p:txBody>
          <a:bodyPr wrap="none" anchor="ct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defRPr/>
            </a:pPr>
            <a:endParaRPr lang="en-US" altLang="en-US" sz="2400" smtClean="0">
              <a:ea typeface="+mn-ea"/>
            </a:endParaRPr>
          </a:p>
        </p:txBody>
      </p:sp>
      <p:grpSp>
        <p:nvGrpSpPr>
          <p:cNvPr id="5" name="Group 8"/>
          <p:cNvGrpSpPr>
            <a:grpSpLocks/>
          </p:cNvGrpSpPr>
          <p:nvPr/>
        </p:nvGrpSpPr>
        <p:grpSpPr bwMode="auto">
          <a:xfrm>
            <a:off x="388938"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p:spPr>
          <p:txBody>
            <a:bodyPr rot="10800000" wrap="none" anchor="ct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defRPr/>
              </a:pPr>
              <a:endParaRPr lang="en-US" altLang="en-US" sz="2400" smtClean="0">
                <a:ea typeface="+mn-ea"/>
              </a:endParaRPr>
            </a:p>
          </p:txBody>
        </p:sp>
        <p:sp>
          <p:nvSpPr>
            <p:cNvPr id="7" name="Rectangle 10"/>
            <p:cNvSpPr>
              <a:spLocks noChangeArrowheads="1"/>
            </p:cNvSpPr>
            <p:nvPr/>
          </p:nvSpPr>
          <p:spPr bwMode="auto">
            <a:xfrm flipV="1">
              <a:off x="240" y="192"/>
              <a:ext cx="5004" cy="288"/>
            </a:xfrm>
            <a:prstGeom prst="rect">
              <a:avLst/>
            </a:prstGeom>
            <a:solidFill>
              <a:srgbClr val="FFCC00"/>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defRPr/>
              </a:pPr>
              <a:endParaRPr lang="en-US" altLang="en-US" sz="2400" smtClean="0">
                <a:ea typeface="+mn-ea"/>
              </a:endParaRPr>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p:spPr>
          <p:txBody>
            <a:bodyPr rot="10800000" wrap="none" anchor="ct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defRPr/>
              </a:pPr>
              <a:endParaRPr lang="en-US" altLang="en-US" sz="2400" smtClean="0">
                <a:ea typeface="+mn-ea"/>
              </a:endParaRPr>
            </a:p>
          </p:txBody>
        </p:sp>
        <p:sp>
          <p:nvSpPr>
            <p:cNvPr id="9" name="Rectangle 12"/>
            <p:cNvSpPr>
              <a:spLocks noChangeArrowheads="1"/>
            </p:cNvSpPr>
            <p:nvPr/>
          </p:nvSpPr>
          <p:spPr bwMode="auto">
            <a:xfrm flipV="1">
              <a:off x="5242" y="480"/>
              <a:ext cx="282" cy="144"/>
            </a:xfrm>
            <a:prstGeom prst="rect">
              <a:avLst/>
            </a:prstGeom>
            <a:solidFill>
              <a:srgbClr val="FFCC00"/>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defRPr/>
              </a:pPr>
              <a:endParaRPr lang="en-US" altLang="en-US" sz="2400" smtClean="0">
                <a:ea typeface="+mn-ea"/>
              </a:endParaRPr>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xtLst/>
          </p:spPr>
          <p:txBody>
            <a:bodyPr wrap="none" anchor="ct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defRPr/>
              </a:pPr>
              <a:endParaRPr lang="en-US" altLang="en-US" sz="2400" smtClean="0">
                <a:ea typeface="+mn-ea"/>
              </a:endParaRPr>
            </a:p>
          </p:txBody>
        </p:sp>
      </p:grpSp>
      <p:pic>
        <p:nvPicPr>
          <p:cNvPr id="12" name="Picture 2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34163" y="304800"/>
            <a:ext cx="21463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Rectangle 3"/>
          <p:cNvSpPr>
            <a:spLocks noGrp="1" noChangeArrowheads="1"/>
          </p:cNvSpPr>
          <p:nvPr>
            <p:ph type="ctrTitle"/>
          </p:nvPr>
        </p:nvSpPr>
        <p:spPr>
          <a:xfrm>
            <a:off x="762000" y="1371600"/>
            <a:ext cx="7696200" cy="2057400"/>
          </a:xfrm>
        </p:spPr>
        <p:txBody>
          <a:bodyPr/>
          <a:lstStyle>
            <a:lvl1pPr>
              <a:defRPr sz="5400" b="1"/>
            </a:lvl1pPr>
          </a:lstStyle>
          <a:p>
            <a:pPr lvl="0"/>
            <a:r>
              <a:rPr lang="en-US" noProof="0" smtClean="0"/>
              <a:t>Click to edit Master title style</a:t>
            </a:r>
          </a:p>
        </p:txBody>
      </p:sp>
      <p:sp>
        <p:nvSpPr>
          <p:cNvPr id="55300"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vl1pPr>
          </a:lstStyle>
          <a:p>
            <a:pPr lvl="0"/>
            <a:r>
              <a:rPr lang="en-US" noProof="0" smtClean="0"/>
              <a:t>Click to edit Master subtitle style</a:t>
            </a:r>
          </a:p>
        </p:txBody>
      </p:sp>
      <p:sp>
        <p:nvSpPr>
          <p:cNvPr id="13" name="Rectangle 5"/>
          <p:cNvSpPr>
            <a:spLocks noGrp="1" noChangeArrowheads="1"/>
          </p:cNvSpPr>
          <p:nvPr>
            <p:ph type="dt" sz="half" idx="10"/>
          </p:nvPr>
        </p:nvSpPr>
        <p:spPr>
          <a:xfrm>
            <a:off x="457200" y="6248400"/>
            <a:ext cx="2133600" cy="457200"/>
          </a:xfrm>
        </p:spPr>
        <p:txBody>
          <a:bodyPr/>
          <a:lstStyle>
            <a:lvl1pPr>
              <a:defRPr/>
            </a:lvl1pPr>
          </a:lstStyle>
          <a:p>
            <a:pPr>
              <a:defRPr/>
            </a:pPr>
            <a:r>
              <a:rPr lang="en-US"/>
              <a:t>MTSS Maryland Webinar March 19, 2015</a:t>
            </a:r>
          </a:p>
        </p:txBody>
      </p:sp>
      <p:sp>
        <p:nvSpPr>
          <p:cNvPr id="14" name="Rectangle 6"/>
          <p:cNvSpPr>
            <a:spLocks noGrp="1" noChangeArrowheads="1"/>
          </p:cNvSpPr>
          <p:nvPr>
            <p:ph type="ftr" sz="quarter" idx="11"/>
          </p:nvPr>
        </p:nvSpPr>
        <p:spPr/>
        <p:txBody>
          <a:bodyPr/>
          <a:lstStyle>
            <a:lvl1pPr>
              <a:defRPr/>
            </a:lvl1pPr>
          </a:lstStyle>
          <a:p>
            <a:pPr>
              <a:defRPr/>
            </a:pPr>
            <a:endParaRPr lang="en-US"/>
          </a:p>
        </p:txBody>
      </p:sp>
      <p:sp>
        <p:nvSpPr>
          <p:cNvPr id="15" name="Rectangle 7"/>
          <p:cNvSpPr>
            <a:spLocks noGrp="1" noChangeArrowheads="1"/>
          </p:cNvSpPr>
          <p:nvPr>
            <p:ph type="sldNum" sz="quarter" idx="12"/>
          </p:nvPr>
        </p:nvSpPr>
        <p:spPr>
          <a:xfrm>
            <a:off x="6553200" y="6248400"/>
            <a:ext cx="2133600" cy="457200"/>
          </a:xfrm>
        </p:spPr>
        <p:txBody>
          <a:bodyPr/>
          <a:lstStyle>
            <a:lvl1pPr>
              <a:defRPr b="1"/>
            </a:lvl1pPr>
          </a:lstStyle>
          <a:p>
            <a:fld id="{47366562-B211-9A49-B783-DAD720DEA33A}" type="slidenum">
              <a:rPr lang="en-US"/>
              <a:pPr/>
              <a:t>‹#›</a:t>
            </a:fld>
            <a:endParaRPr lang="en-US"/>
          </a:p>
        </p:txBody>
      </p:sp>
    </p:spTree>
    <p:extLst>
      <p:ext uri="{BB962C8B-B14F-4D97-AF65-F5344CB8AC3E}">
        <p14:creationId xmlns:p14="http://schemas.microsoft.com/office/powerpoint/2010/main" val="12743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MTSS Maryland Webinar March 19, 2015</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08B2D77-8918-214E-8570-F0AC801BB071}" type="slidenum">
              <a:rPr lang="en-US"/>
              <a:pPr/>
              <a:t>‹#›</a:t>
            </a:fld>
            <a:endParaRPr lang="en-US"/>
          </a:p>
        </p:txBody>
      </p:sp>
    </p:spTree>
    <p:extLst>
      <p:ext uri="{BB962C8B-B14F-4D97-AF65-F5344CB8AC3E}">
        <p14:creationId xmlns:p14="http://schemas.microsoft.com/office/powerpoint/2010/main" val="1229078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MTSS Maryland Webinar March 19, 2015</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C8A41E7-545C-8949-B066-A5E0453FDA0B}" type="slidenum">
              <a:rPr lang="en-US"/>
              <a:pPr/>
              <a:t>‹#›</a:t>
            </a:fld>
            <a:endParaRPr lang="en-US"/>
          </a:p>
        </p:txBody>
      </p:sp>
    </p:spTree>
    <p:extLst>
      <p:ext uri="{BB962C8B-B14F-4D97-AF65-F5344CB8AC3E}">
        <p14:creationId xmlns:p14="http://schemas.microsoft.com/office/powerpoint/2010/main" val="3782213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MTSS Maryland Webinar March 19, 2015</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2394DF5-884F-1441-A5FD-2133776ABC39}" type="slidenum">
              <a:rPr lang="en-US"/>
              <a:pPr/>
              <a:t>‹#›</a:t>
            </a:fld>
            <a:endParaRPr lang="en-US"/>
          </a:p>
        </p:txBody>
      </p:sp>
    </p:spTree>
    <p:extLst>
      <p:ext uri="{BB962C8B-B14F-4D97-AF65-F5344CB8AC3E}">
        <p14:creationId xmlns:p14="http://schemas.microsoft.com/office/powerpoint/2010/main" val="213468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MTSS Maryland Webinar March 19, 2015</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552EC6D-2858-C443-8530-FC9F4369E0FB}" type="slidenum">
              <a:rPr lang="en-US"/>
              <a:pPr/>
              <a:t>‹#›</a:t>
            </a:fld>
            <a:endParaRPr lang="en-US"/>
          </a:p>
        </p:txBody>
      </p:sp>
    </p:spTree>
    <p:extLst>
      <p:ext uri="{BB962C8B-B14F-4D97-AF65-F5344CB8AC3E}">
        <p14:creationId xmlns:p14="http://schemas.microsoft.com/office/powerpoint/2010/main" val="950974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MTSS Maryland Webinar March 19, 2015</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6568E89-4258-4F49-B709-D5D7CED7BCEC}" type="slidenum">
              <a:rPr lang="en-US"/>
              <a:pPr/>
              <a:t>‹#›</a:t>
            </a:fld>
            <a:endParaRPr lang="en-US"/>
          </a:p>
        </p:txBody>
      </p:sp>
    </p:spTree>
    <p:extLst>
      <p:ext uri="{BB962C8B-B14F-4D97-AF65-F5344CB8AC3E}">
        <p14:creationId xmlns:p14="http://schemas.microsoft.com/office/powerpoint/2010/main" val="2376480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MTSS Maryland Webinar March 19, 2015</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04375AA-7548-3C41-8F9C-B3F974F9F08E}" type="slidenum">
              <a:rPr lang="en-US"/>
              <a:pPr/>
              <a:t>‹#›</a:t>
            </a:fld>
            <a:endParaRPr lang="en-US"/>
          </a:p>
        </p:txBody>
      </p:sp>
    </p:spTree>
    <p:extLst>
      <p:ext uri="{BB962C8B-B14F-4D97-AF65-F5344CB8AC3E}">
        <p14:creationId xmlns:p14="http://schemas.microsoft.com/office/powerpoint/2010/main" val="3357505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MTSS Maryland Webinar March 19, 2015</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D12BB25-6A99-D74B-A4E9-AE20D73055B5}" type="slidenum">
              <a:rPr lang="en-US"/>
              <a:pPr/>
              <a:t>‹#›</a:t>
            </a:fld>
            <a:endParaRPr lang="en-US"/>
          </a:p>
        </p:txBody>
      </p:sp>
    </p:spTree>
    <p:extLst>
      <p:ext uri="{BB962C8B-B14F-4D97-AF65-F5344CB8AC3E}">
        <p14:creationId xmlns:p14="http://schemas.microsoft.com/office/powerpoint/2010/main" val="3008888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MTSS Maryland Webinar March 19, 2015</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16C2BBE3-2ABA-0E46-8DA8-752444218BED}" type="slidenum">
              <a:rPr lang="en-US"/>
              <a:pPr/>
              <a:t>‹#›</a:t>
            </a:fld>
            <a:endParaRPr lang="en-US"/>
          </a:p>
        </p:txBody>
      </p:sp>
    </p:spTree>
    <p:extLst>
      <p:ext uri="{BB962C8B-B14F-4D97-AF65-F5344CB8AC3E}">
        <p14:creationId xmlns:p14="http://schemas.microsoft.com/office/powerpoint/2010/main" val="240627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MTSS Maryland Webinar March 19, 2015</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0DB0504-DDA5-CF4C-B8AB-F07543FCD010}" type="slidenum">
              <a:rPr lang="en-US"/>
              <a:pPr/>
              <a:t>‹#›</a:t>
            </a:fld>
            <a:endParaRPr lang="en-US"/>
          </a:p>
        </p:txBody>
      </p:sp>
    </p:spTree>
    <p:extLst>
      <p:ext uri="{BB962C8B-B14F-4D97-AF65-F5344CB8AC3E}">
        <p14:creationId xmlns:p14="http://schemas.microsoft.com/office/powerpoint/2010/main" val="277935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MTSS Maryland Webinar March 19, 2015</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ABFE47C-7EEB-9A4C-869A-9A14FD826838}" type="slidenum">
              <a:rPr lang="en-US"/>
              <a:pPr/>
              <a:t>‹#›</a:t>
            </a:fld>
            <a:endParaRPr lang="en-US"/>
          </a:p>
        </p:txBody>
      </p:sp>
    </p:spTree>
    <p:extLst>
      <p:ext uri="{BB962C8B-B14F-4D97-AF65-F5344CB8AC3E}">
        <p14:creationId xmlns:p14="http://schemas.microsoft.com/office/powerpoint/2010/main" val="32335479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533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828800"/>
            <a:ext cx="8229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276" name="Rectangle 4"/>
          <p:cNvSpPr>
            <a:spLocks noGrp="1" noChangeArrowheads="1"/>
          </p:cNvSpPr>
          <p:nvPr>
            <p:ph type="dt" sz="half" idx="2"/>
          </p:nvPr>
        </p:nvSpPr>
        <p:spPr bwMode="auto">
          <a:xfrm>
            <a:off x="457200" y="6248400"/>
            <a:ext cx="16764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000">
                <a:latin typeface="+mn-lt"/>
                <a:ea typeface="+mn-ea"/>
                <a:cs typeface="+mn-cs"/>
              </a:defRPr>
            </a:lvl1pPr>
          </a:lstStyle>
          <a:p>
            <a:pPr>
              <a:defRPr/>
            </a:pPr>
            <a:r>
              <a:rPr lang="en-US"/>
              <a:t>MTSS Maryland Webinar March 19, 2015</a:t>
            </a:r>
          </a:p>
        </p:txBody>
      </p:sp>
      <p:sp>
        <p:nvSpPr>
          <p:cNvPr id="54277"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000">
                <a:latin typeface="+mn-lt"/>
                <a:ea typeface="+mn-ea"/>
                <a:cs typeface="+mn-cs"/>
              </a:defRPr>
            </a:lvl1pPr>
          </a:lstStyle>
          <a:p>
            <a:pPr>
              <a:defRPr/>
            </a:pPr>
            <a:endParaRPr lang="en-US"/>
          </a:p>
        </p:txBody>
      </p:sp>
      <p:sp>
        <p:nvSpPr>
          <p:cNvPr id="54278" name="Rectangle 6"/>
          <p:cNvSpPr>
            <a:spLocks noGrp="1" noChangeArrowheads="1"/>
          </p:cNvSpPr>
          <p:nvPr>
            <p:ph type="sldNum" sz="quarter" idx="4"/>
          </p:nvPr>
        </p:nvSpPr>
        <p:spPr bwMode="auto">
          <a:xfrm>
            <a:off x="6781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fld id="{92C1F6E0-9440-5743-BFFF-EF82ABAA5D27}" type="slidenum">
              <a:rPr lang="en-US"/>
              <a:pPr/>
              <a:t>‹#›</a:t>
            </a:fld>
            <a:endParaRPr lang="en-US"/>
          </a:p>
        </p:txBody>
      </p:sp>
      <p:grpSp>
        <p:nvGrpSpPr>
          <p:cNvPr id="1031" name="Group 7"/>
          <p:cNvGrpSpPr>
            <a:grpSpLocks/>
          </p:cNvGrpSpPr>
          <p:nvPr/>
        </p:nvGrpSpPr>
        <p:grpSpPr bwMode="auto">
          <a:xfrm>
            <a:off x="279400" y="152400"/>
            <a:ext cx="8686800" cy="1600200"/>
            <a:chOff x="176" y="96"/>
            <a:chExt cx="5472" cy="1008"/>
          </a:xfrm>
        </p:grpSpPr>
        <p:sp>
          <p:nvSpPr>
            <p:cNvPr id="1033" name="Line 8"/>
            <p:cNvSpPr>
              <a:spLocks noChangeShapeType="1"/>
            </p:cNvSpPr>
            <p:nvPr/>
          </p:nvSpPr>
          <p:spPr bwMode="auto">
            <a:xfrm flipH="1">
              <a:off x="288" y="1104"/>
              <a:ext cx="523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4"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defRPr/>
              </a:pPr>
              <a:endParaRPr lang="en-US" altLang="en-US" sz="2400" smtClean="0">
                <a:ea typeface="+mn-ea"/>
              </a:endParaRPr>
            </a:p>
          </p:txBody>
        </p:sp>
        <p:sp>
          <p:nvSpPr>
            <p:cNvPr id="1035" name="Rectangle 10"/>
            <p:cNvSpPr>
              <a:spLocks noChangeArrowheads="1"/>
            </p:cNvSpPr>
            <p:nvPr/>
          </p:nvSpPr>
          <p:spPr bwMode="auto">
            <a:xfrm>
              <a:off x="176" y="96"/>
              <a:ext cx="5326" cy="144"/>
            </a:xfrm>
            <a:prstGeom prst="rect">
              <a:avLst/>
            </a:prstGeom>
            <a:solidFill>
              <a:srgbClr val="FFCC00"/>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defRPr/>
              </a:pPr>
              <a:endParaRPr lang="en-US" altLang="en-US" sz="2400" smtClean="0">
                <a:ea typeface="+mn-ea"/>
              </a:endParaRPr>
            </a:p>
          </p:txBody>
        </p:sp>
        <p:sp>
          <p:nvSpPr>
            <p:cNvPr id="1036"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defRPr/>
              </a:pPr>
              <a:endParaRPr lang="en-US" altLang="en-US" sz="2400" smtClean="0">
                <a:ea typeface="+mn-ea"/>
              </a:endParaRPr>
            </a:p>
          </p:txBody>
        </p:sp>
        <p:sp>
          <p:nvSpPr>
            <p:cNvPr id="1037" name="Rectangle 12"/>
            <p:cNvSpPr>
              <a:spLocks noChangeArrowheads="1"/>
            </p:cNvSpPr>
            <p:nvPr/>
          </p:nvSpPr>
          <p:spPr bwMode="auto">
            <a:xfrm>
              <a:off x="5504" y="241"/>
              <a:ext cx="144" cy="86"/>
            </a:xfrm>
            <a:prstGeom prst="rect">
              <a:avLst/>
            </a:prstGeom>
            <a:solidFill>
              <a:srgbClr val="FFCC00"/>
            </a:solidFill>
            <a:ln w="12700">
              <a:solidFill>
                <a:schemeClr val="tx1"/>
              </a:solidFill>
              <a:miter lim="800000"/>
              <a:headEnd/>
              <a:tailEnd/>
            </a:ln>
          </p:spPr>
          <p:txBody>
            <a:bodyPr wrap="none" anchor="ctr"/>
            <a:lstStyle>
              <a:lvl1pPr eaLnBrk="0" hangingPunct="0">
                <a:defRPr>
                  <a:solidFill>
                    <a:schemeClr val="tx1"/>
                  </a:solidFill>
                  <a:latin typeface="Times New Roman" pitchFamily="18" charset="0"/>
                  <a:cs typeface="Arial" pitchFamily="34" charset="0"/>
                </a:defRPr>
              </a:lvl1pPr>
              <a:lvl2pPr marL="742950" indent="-285750" eaLnBrk="0" hangingPunct="0">
                <a:defRPr>
                  <a:solidFill>
                    <a:schemeClr val="tx1"/>
                  </a:solidFill>
                  <a:latin typeface="Times New Roman" pitchFamily="18" charset="0"/>
                  <a:cs typeface="Arial" pitchFamily="34" charset="0"/>
                </a:defRPr>
              </a:lvl2pPr>
              <a:lvl3pPr marL="1143000" indent="-228600" eaLnBrk="0" hangingPunct="0">
                <a:defRPr>
                  <a:solidFill>
                    <a:schemeClr val="tx1"/>
                  </a:solidFill>
                  <a:latin typeface="Times New Roman" pitchFamily="18" charset="0"/>
                  <a:cs typeface="Arial" pitchFamily="34" charset="0"/>
                </a:defRPr>
              </a:lvl3pPr>
              <a:lvl4pPr marL="1600200" indent="-228600" eaLnBrk="0" hangingPunct="0">
                <a:defRPr>
                  <a:solidFill>
                    <a:schemeClr val="tx1"/>
                  </a:solidFill>
                  <a:latin typeface="Times New Roman" pitchFamily="18" charset="0"/>
                  <a:cs typeface="Arial" pitchFamily="34" charset="0"/>
                </a:defRPr>
              </a:lvl4pPr>
              <a:lvl5pPr marL="2057400" indent="-228600" eaLnBrk="0" hangingPunct="0">
                <a:defRPr>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a:solidFill>
                    <a:schemeClr val="tx1"/>
                  </a:solidFill>
                  <a:latin typeface="Times New Roman" pitchFamily="18" charset="0"/>
                  <a:cs typeface="Arial" pitchFamily="34" charset="0"/>
                </a:defRPr>
              </a:lvl9pPr>
            </a:lstStyle>
            <a:p>
              <a:pPr algn="ctr" eaLnBrk="1" hangingPunct="1">
                <a:defRPr/>
              </a:pPr>
              <a:endParaRPr lang="en-US" altLang="en-US" sz="2400" smtClean="0">
                <a:ea typeface="+mn-ea"/>
              </a:endParaRPr>
            </a:p>
          </p:txBody>
        </p:sp>
      </p:grpSp>
      <p:pic>
        <p:nvPicPr>
          <p:cNvPr id="1032" name="Picture 1"/>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6870700" y="5867400"/>
            <a:ext cx="18161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34"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Lst>
  <p:timing>
    <p:tnLst>
      <p:par>
        <p:cTn xmlns:p14="http://schemas.microsoft.com/office/powerpoint/2010/main" id="1" dur="indefinite" restart="never" nodeType="tmRoot"/>
      </p:par>
    </p:tnLst>
  </p:timing>
  <p:hf sldNum="0" hdr="0" ftr="0"/>
  <p:txStyles>
    <p:titleStyle>
      <a:lvl1pPr algn="l" rtl="0" eaLnBrk="0" fontAlgn="base" hangingPunct="0">
        <a:spcBef>
          <a:spcPct val="0"/>
        </a:spcBef>
        <a:spcAft>
          <a:spcPct val="0"/>
        </a:spcAft>
        <a:defRPr sz="4400">
          <a:solidFill>
            <a:schemeClr val="tx2"/>
          </a:solidFill>
          <a:latin typeface="+mj-lt"/>
          <a:ea typeface="ＭＳ Ｐゴシック" charset="0"/>
          <a:cs typeface="+mj-cs"/>
        </a:defRPr>
      </a:lvl1pPr>
      <a:lvl2pPr algn="l" rtl="0" eaLnBrk="0" fontAlgn="base" hangingPunct="0">
        <a:spcBef>
          <a:spcPct val="0"/>
        </a:spcBef>
        <a:spcAft>
          <a:spcPct val="0"/>
        </a:spcAft>
        <a:defRPr sz="4400">
          <a:solidFill>
            <a:schemeClr val="tx2"/>
          </a:solidFill>
          <a:latin typeface="Arial" charset="0"/>
          <a:ea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defRPr>
      </a:lvl5pPr>
      <a:lvl6pPr marL="457200" algn="l" rtl="0" eaLnBrk="1" fontAlgn="base" hangingPunct="1">
        <a:spcBef>
          <a:spcPct val="0"/>
        </a:spcBef>
        <a:spcAft>
          <a:spcPct val="0"/>
        </a:spcAft>
        <a:defRPr sz="4400">
          <a:solidFill>
            <a:schemeClr val="tx2"/>
          </a:solidFill>
          <a:latin typeface="Arial" charset="0"/>
        </a:defRPr>
      </a:lvl6pPr>
      <a:lvl7pPr marL="914400" algn="l" rtl="0" eaLnBrk="1" fontAlgn="base" hangingPunct="1">
        <a:spcBef>
          <a:spcPct val="0"/>
        </a:spcBef>
        <a:spcAft>
          <a:spcPct val="0"/>
        </a:spcAft>
        <a:defRPr sz="4400">
          <a:solidFill>
            <a:schemeClr val="tx2"/>
          </a:solidFill>
          <a:latin typeface="Arial" charset="0"/>
        </a:defRPr>
      </a:lvl7pPr>
      <a:lvl8pPr marL="1371600" algn="l" rtl="0" eaLnBrk="1" fontAlgn="base" hangingPunct="1">
        <a:spcBef>
          <a:spcPct val="0"/>
        </a:spcBef>
        <a:spcAft>
          <a:spcPct val="0"/>
        </a:spcAft>
        <a:defRPr sz="4400">
          <a:solidFill>
            <a:schemeClr val="tx2"/>
          </a:solidFill>
          <a:latin typeface="Arial" charset="0"/>
        </a:defRPr>
      </a:lvl8pPr>
      <a:lvl9pPr marL="1828800" algn="l" rtl="0" eaLnBrk="1" fontAlgn="base" hangingPunct="1">
        <a:spcBef>
          <a:spcPct val="0"/>
        </a:spcBef>
        <a:spcAft>
          <a:spcPct val="0"/>
        </a:spcAft>
        <a:defRPr sz="4400">
          <a:solidFill>
            <a:schemeClr val="tx2"/>
          </a:solidFill>
          <a:latin typeface="Arial" charset="0"/>
        </a:defRPr>
      </a:lvl9pPr>
    </p:titleStyle>
    <p:bodyStyle>
      <a:lvl1pPr marL="469900" indent="-469900" algn="l" rtl="0" eaLnBrk="0" fontAlgn="base" hangingPunct="0">
        <a:spcBef>
          <a:spcPct val="20000"/>
        </a:spcBef>
        <a:spcAft>
          <a:spcPct val="0"/>
        </a:spcAft>
        <a:buClr>
          <a:schemeClr val="bg2"/>
        </a:buClr>
        <a:buSzPct val="70000"/>
        <a:buFont typeface="Wingdings" charset="0"/>
        <a:buChar char="o"/>
        <a:defRPr sz="3200">
          <a:solidFill>
            <a:schemeClr val="tx1"/>
          </a:solidFill>
          <a:latin typeface="+mn-lt"/>
          <a:ea typeface="ＭＳ Ｐゴシック" charset="0"/>
          <a:cs typeface="+mn-cs"/>
        </a:defRPr>
      </a:lvl1pPr>
      <a:lvl2pPr marL="908050" indent="-436563" algn="l" rtl="0" eaLnBrk="0" fontAlgn="base" hangingPunct="0">
        <a:spcBef>
          <a:spcPct val="20000"/>
        </a:spcBef>
        <a:spcAft>
          <a:spcPct val="0"/>
        </a:spcAft>
        <a:buClr>
          <a:srgbClr val="FFCC00"/>
        </a:buClr>
        <a:buSzPct val="75000"/>
        <a:buFont typeface="Wingdings" charset="0"/>
        <a:buChar char="n"/>
        <a:defRPr sz="2800">
          <a:solidFill>
            <a:schemeClr val="tx1"/>
          </a:solidFill>
          <a:latin typeface="+mn-lt"/>
          <a:ea typeface="ＭＳ Ｐゴシック" charset="0"/>
        </a:defRPr>
      </a:lvl2pPr>
      <a:lvl3pPr marL="1377950" indent="-468313" algn="l" rtl="0" eaLnBrk="0" fontAlgn="base" hangingPunct="0">
        <a:spcBef>
          <a:spcPct val="20000"/>
        </a:spcBef>
        <a:spcAft>
          <a:spcPct val="0"/>
        </a:spcAft>
        <a:buClr>
          <a:schemeClr val="bg2"/>
        </a:buClr>
        <a:buSzPct val="65000"/>
        <a:buFont typeface="Wingdings" charset="0"/>
        <a:buChar char="o"/>
        <a:defRPr sz="2400">
          <a:solidFill>
            <a:schemeClr val="tx1"/>
          </a:solidFill>
          <a:latin typeface="+mn-lt"/>
          <a:ea typeface="ＭＳ Ｐゴシック" charset="0"/>
        </a:defRPr>
      </a:lvl3pPr>
      <a:lvl4pPr marL="1827213" indent="-438150" algn="l" rtl="0" eaLnBrk="0" fontAlgn="base" hangingPunct="0">
        <a:spcBef>
          <a:spcPct val="20000"/>
        </a:spcBef>
        <a:spcAft>
          <a:spcPct val="0"/>
        </a:spcAft>
        <a:buClr>
          <a:srgbClr val="FFCC00"/>
        </a:buClr>
        <a:buSzPct val="75000"/>
        <a:buFont typeface="Wingdings" charset="0"/>
        <a:buChar char="n"/>
        <a:defRPr sz="2000">
          <a:solidFill>
            <a:schemeClr val="tx1"/>
          </a:solidFill>
          <a:latin typeface="+mn-lt"/>
          <a:ea typeface="ＭＳ Ｐゴシック" charset="0"/>
        </a:defRPr>
      </a:lvl4pPr>
      <a:lvl5pPr marL="2297113" indent="-468313" algn="l" rtl="0" eaLnBrk="0" fontAlgn="base" hangingPunct="0">
        <a:spcBef>
          <a:spcPct val="20000"/>
        </a:spcBef>
        <a:spcAft>
          <a:spcPct val="0"/>
        </a:spcAft>
        <a:buClr>
          <a:srgbClr val="FFCC00"/>
        </a:buClr>
        <a:buSzPct val="50000"/>
        <a:buFont typeface="Wingdings" charset="0"/>
        <a:buChar char="o"/>
        <a:defRPr sz="2000">
          <a:solidFill>
            <a:schemeClr val="tx1"/>
          </a:solidFill>
          <a:latin typeface="+mn-lt"/>
          <a:ea typeface="ＭＳ Ｐゴシック" charset="0"/>
        </a:defRPr>
      </a:lvl5pPr>
      <a:lvl6pPr marL="27543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8"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jpeg"/><Relationship Id="rId5" Type="http://schemas.openxmlformats.org/officeDocument/2006/relationships/image" Target="../media/image7.png"/><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5.jpe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hyperlink" Target="tel:410-767-0274" TargetMode="External"/><Relationship Id="rId4" Type="http://schemas.openxmlformats.org/officeDocument/2006/relationships/hyperlink" Target="tel:410-333-8148" TargetMode="External"/><Relationship Id="rId5" Type="http://schemas.openxmlformats.org/officeDocument/2006/relationships/hyperlink" Target="mailto:Kristina.kyles@maryland.gov" TargetMode="External"/><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5.jpe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png"/><Relationship Id="rId8"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762000" y="1066800"/>
            <a:ext cx="7696200" cy="2286000"/>
          </a:xfrm>
        </p:spPr>
        <p:txBody>
          <a:bodyPr/>
          <a:lstStyle/>
          <a:p>
            <a:r>
              <a:rPr lang="en-US" sz="4000" dirty="0">
                <a:solidFill>
                  <a:schemeClr val="tx1"/>
                </a:solidFill>
                <a:latin typeface="Times New Roman" charset="0"/>
                <a:cs typeface="Times New Roman" charset="0"/>
              </a:rPr>
              <a:t>MTSS Maryland:  Shift Happens</a:t>
            </a:r>
            <a:r>
              <a:rPr lang="en-US" sz="4800" dirty="0">
                <a:solidFill>
                  <a:schemeClr val="tx1"/>
                </a:solidFill>
                <a:latin typeface="Times New Roman" charset="0"/>
                <a:cs typeface="Times New Roman" charset="0"/>
              </a:rPr>
              <a:t/>
            </a:r>
            <a:br>
              <a:rPr lang="en-US" sz="4800" dirty="0">
                <a:solidFill>
                  <a:schemeClr val="tx1"/>
                </a:solidFill>
                <a:latin typeface="Times New Roman" charset="0"/>
                <a:cs typeface="Times New Roman" charset="0"/>
              </a:rPr>
            </a:br>
            <a:r>
              <a:rPr lang="en-US" sz="2400" dirty="0">
                <a:solidFill>
                  <a:schemeClr val="tx1"/>
                </a:solidFill>
                <a:latin typeface="Times New Roman" charset="0"/>
                <a:cs typeface="Times New Roman" charset="0"/>
              </a:rPr>
              <a:t>Creating Positive Conditions for Learning through Coordinated Multi-Tiered Systems of Support</a:t>
            </a:r>
            <a:endParaRPr lang="en-US" sz="2800" dirty="0">
              <a:solidFill>
                <a:srgbClr val="FF0000"/>
              </a:solidFill>
              <a:latin typeface="Times New Roman" charset="0"/>
              <a:cs typeface="Times New Roman" charset="0"/>
            </a:endParaRPr>
          </a:p>
        </p:txBody>
      </p:sp>
      <p:sp>
        <p:nvSpPr>
          <p:cNvPr id="4099" name="Subtitle 2"/>
          <p:cNvSpPr>
            <a:spLocks noGrp="1"/>
          </p:cNvSpPr>
          <p:nvPr>
            <p:ph type="subTitle" idx="1"/>
          </p:nvPr>
        </p:nvSpPr>
        <p:spPr>
          <a:xfrm>
            <a:off x="762000" y="3657600"/>
            <a:ext cx="7772400" cy="1295400"/>
          </a:xfrm>
        </p:spPr>
        <p:txBody>
          <a:bodyPr/>
          <a:lstStyle/>
          <a:p>
            <a:pPr>
              <a:buFont typeface="Wingdings" charset="0"/>
              <a:buNone/>
            </a:pPr>
            <a:r>
              <a:rPr lang="en-US" sz="2400" dirty="0">
                <a:latin typeface="Times New Roman" charset="0"/>
                <a:cs typeface="Times New Roman" charset="0"/>
              </a:rPr>
              <a:t>Maryland State Department of Education </a:t>
            </a:r>
          </a:p>
          <a:p>
            <a:pPr>
              <a:buFont typeface="Wingdings" charset="0"/>
              <a:buNone/>
            </a:pPr>
            <a:r>
              <a:rPr lang="en-US" sz="2400" b="1" dirty="0" smtClean="0">
                <a:latin typeface="Times New Roman" charset="0"/>
                <a:cs typeface="Times New Roman" charset="0"/>
              </a:rPr>
              <a:t>Title I Administrative Meeting Spring 2015</a:t>
            </a:r>
            <a:endParaRPr lang="en-US" sz="2400" dirty="0">
              <a:solidFill>
                <a:srgbClr val="FF0000"/>
              </a:solidFill>
              <a:latin typeface="Times New Roman" charset="0"/>
              <a:cs typeface="Times New Roman" charset="0"/>
            </a:endParaRPr>
          </a:p>
        </p:txBody>
      </p:sp>
      <p:sp>
        <p:nvSpPr>
          <p:cNvPr id="6" name="Subtitle 2"/>
          <p:cNvSpPr txBox="1">
            <a:spLocks/>
          </p:cNvSpPr>
          <p:nvPr/>
        </p:nvSpPr>
        <p:spPr bwMode="auto">
          <a:xfrm>
            <a:off x="533400" y="5181600"/>
            <a:ext cx="4419600" cy="838200"/>
          </a:xfrm>
          <a:prstGeom prst="rect">
            <a:avLst/>
          </a:prstGeom>
          <a:noFill/>
          <a:ln w="9525">
            <a:noFill/>
            <a:miter lim="800000"/>
            <a:headEnd/>
            <a:tailEnd/>
          </a:ln>
        </p:spPr>
        <p:txBody>
          <a:bodyPr/>
          <a:lstStyle/>
          <a:p>
            <a:pPr>
              <a:spcBef>
                <a:spcPts val="0"/>
              </a:spcBef>
              <a:buClr>
                <a:schemeClr val="bg2"/>
              </a:buClr>
              <a:buSzPct val="70000"/>
              <a:buFont typeface="Wingdings" pitchFamily="2" charset="2"/>
              <a:buNone/>
              <a:defRPr/>
            </a:pPr>
            <a:r>
              <a:rPr lang="en-US" sz="1400" kern="0" dirty="0">
                <a:latin typeface="Times New Roman" pitchFamily="18" charset="0"/>
                <a:ea typeface="+mn-ea"/>
                <a:cs typeface="Times New Roman" pitchFamily="18" charset="0"/>
              </a:rPr>
              <a:t>Division of Student, Family, and School Support,</a:t>
            </a:r>
          </a:p>
          <a:p>
            <a:pPr>
              <a:spcBef>
                <a:spcPts val="0"/>
              </a:spcBef>
              <a:buClr>
                <a:schemeClr val="bg2"/>
              </a:buClr>
              <a:buSzPct val="70000"/>
              <a:buFont typeface="Wingdings" pitchFamily="2" charset="2"/>
              <a:buNone/>
              <a:defRPr/>
            </a:pPr>
            <a:r>
              <a:rPr lang="en-US" sz="1400" kern="0" dirty="0">
                <a:latin typeface="Times New Roman" pitchFamily="18" charset="0"/>
                <a:ea typeface="+mn-ea"/>
                <a:cs typeface="Times New Roman" pitchFamily="18" charset="0"/>
              </a:rPr>
              <a:t>Division of Special Education/ Early Intervention Services</a:t>
            </a:r>
          </a:p>
          <a:p>
            <a:pPr>
              <a:spcBef>
                <a:spcPts val="0"/>
              </a:spcBef>
              <a:buClr>
                <a:schemeClr val="bg2"/>
              </a:buClr>
              <a:buSzPct val="70000"/>
              <a:buFont typeface="Wingdings" pitchFamily="2" charset="2"/>
              <a:buNone/>
              <a:defRPr/>
            </a:pPr>
            <a:r>
              <a:rPr lang="en-US" sz="1400" kern="0" dirty="0">
                <a:latin typeface="Times New Roman" pitchFamily="18" charset="0"/>
                <a:ea typeface="+mn-ea"/>
                <a:cs typeface="Times New Roman" pitchFamily="18" charset="0"/>
              </a:rPr>
              <a:t>Division of Early Childhood Development</a:t>
            </a:r>
            <a:endParaRPr lang="en-US" sz="1600" kern="0" dirty="0">
              <a:latin typeface="Times New Roman" pitchFamily="18" charset="0"/>
              <a:ea typeface="+mn-ea"/>
              <a:cs typeface="Times New Roman" pitchFamily="18" charset="0"/>
            </a:endParaRPr>
          </a:p>
        </p:txBody>
      </p:sp>
      <p:sp>
        <p:nvSpPr>
          <p:cNvPr id="7" name="Subtitle 2"/>
          <p:cNvSpPr txBox="1">
            <a:spLocks/>
          </p:cNvSpPr>
          <p:nvPr/>
        </p:nvSpPr>
        <p:spPr bwMode="auto">
          <a:xfrm>
            <a:off x="4953000" y="5029200"/>
            <a:ext cx="3962400" cy="990600"/>
          </a:xfrm>
          <a:prstGeom prst="rect">
            <a:avLst/>
          </a:prstGeom>
          <a:noFill/>
          <a:ln w="9525">
            <a:noFill/>
            <a:miter lim="800000"/>
            <a:headEnd/>
            <a:tailEnd/>
          </a:ln>
        </p:spPr>
        <p:txBody>
          <a:bodyPr/>
          <a:lstStyle/>
          <a:p>
            <a:pPr>
              <a:spcBef>
                <a:spcPts val="0"/>
              </a:spcBef>
              <a:buClr>
                <a:schemeClr val="bg2"/>
              </a:buClr>
              <a:buSzPct val="70000"/>
              <a:buFont typeface="Wingdings" pitchFamily="2" charset="2"/>
              <a:buNone/>
              <a:defRPr/>
            </a:pPr>
            <a:r>
              <a:rPr lang="en-US" sz="1400" kern="0" dirty="0">
                <a:latin typeface="Times New Roman" pitchFamily="18" charset="0"/>
                <a:ea typeface="+mn-ea"/>
                <a:cs typeface="Times New Roman" pitchFamily="18" charset="0"/>
              </a:rPr>
              <a:t>Sheppard Pratt Health System</a:t>
            </a:r>
          </a:p>
          <a:p>
            <a:pPr>
              <a:spcBef>
                <a:spcPts val="0"/>
              </a:spcBef>
              <a:buClr>
                <a:schemeClr val="bg2"/>
              </a:buClr>
              <a:buSzPct val="70000"/>
              <a:buFont typeface="Wingdings" pitchFamily="2" charset="2"/>
              <a:buNone/>
              <a:defRPr/>
            </a:pPr>
            <a:r>
              <a:rPr lang="en-US" sz="1400" kern="0" dirty="0">
                <a:latin typeface="Times New Roman" pitchFamily="18" charset="0"/>
                <a:ea typeface="+mn-ea"/>
                <a:cs typeface="Times New Roman" pitchFamily="18" charset="0"/>
              </a:rPr>
              <a:t>Johns Hopkins Bloomberg School of Public Health</a:t>
            </a:r>
          </a:p>
          <a:p>
            <a:pPr>
              <a:spcBef>
                <a:spcPts val="0"/>
              </a:spcBef>
              <a:buClr>
                <a:schemeClr val="bg2"/>
              </a:buClr>
              <a:buSzPct val="70000"/>
              <a:defRPr/>
            </a:pPr>
            <a:r>
              <a:rPr lang="en-US" sz="1400" kern="0" dirty="0">
                <a:latin typeface="Times New Roman" pitchFamily="18" charset="0"/>
                <a:ea typeface="+mn-ea"/>
                <a:cs typeface="Times New Roman" pitchFamily="18" charset="0"/>
              </a:rPr>
              <a:t>University of  Maryland, </a:t>
            </a:r>
          </a:p>
          <a:p>
            <a:pPr>
              <a:spcBef>
                <a:spcPts val="0"/>
              </a:spcBef>
              <a:buClr>
                <a:schemeClr val="bg2"/>
              </a:buClr>
              <a:buSzPct val="70000"/>
              <a:defRPr/>
            </a:pPr>
            <a:r>
              <a:rPr lang="en-US" sz="1400" kern="0" dirty="0">
                <a:latin typeface="Times New Roman" pitchFamily="18" charset="0"/>
                <a:ea typeface="+mn-ea"/>
                <a:cs typeface="Times New Roman" pitchFamily="18" charset="0"/>
              </a:rPr>
              <a:t>Center for School Mental Health</a:t>
            </a:r>
          </a:p>
          <a:p>
            <a:pPr>
              <a:spcBef>
                <a:spcPts val="0"/>
              </a:spcBef>
              <a:buClr>
                <a:schemeClr val="bg2"/>
              </a:buClr>
              <a:buSzPct val="70000"/>
              <a:buFont typeface="Wingdings" pitchFamily="2" charset="2"/>
              <a:buNone/>
              <a:defRPr/>
            </a:pPr>
            <a:endParaRPr lang="en-US" sz="1400" kern="0" dirty="0">
              <a:latin typeface="Times New Roman" pitchFamily="18" charset="0"/>
              <a:ea typeface="+mn-ea"/>
              <a:cs typeface="Times New Roman" pitchFamily="18" charset="0"/>
            </a:endParaRPr>
          </a:p>
          <a:p>
            <a:pPr>
              <a:spcBef>
                <a:spcPct val="20000"/>
              </a:spcBef>
              <a:buClr>
                <a:schemeClr val="bg2"/>
              </a:buClr>
              <a:buSzPct val="70000"/>
              <a:buFont typeface="Arial" pitchFamily="34" charset="0"/>
              <a:buChar char="•"/>
              <a:defRPr/>
            </a:pPr>
            <a:endParaRPr lang="en-US" sz="1600" kern="0" dirty="0">
              <a:latin typeface="Times New Roman" pitchFamily="18" charset="0"/>
              <a:ea typeface="+mn-ea"/>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MTSS MARYLAND: GOALS</a:t>
            </a:r>
            <a:endParaRPr lang="en-US" dirty="0"/>
          </a:p>
        </p:txBody>
      </p:sp>
      <p:sp>
        <p:nvSpPr>
          <p:cNvPr id="7" name="Content Placeholder 6"/>
          <p:cNvSpPr>
            <a:spLocks noGrp="1"/>
          </p:cNvSpPr>
          <p:nvPr>
            <p:ph idx="1"/>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Goal 1: </a:t>
            </a:r>
            <a:r>
              <a:rPr lang="en-US" dirty="0" smtClean="0"/>
              <a:t>Expand and Enhance the </a:t>
            </a:r>
            <a:r>
              <a:rPr lang="en-US" sz="2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State and District Level Infrastructure</a:t>
            </a:r>
          </a:p>
          <a:p>
            <a:pPr lvl="1"/>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Objective 1</a:t>
            </a:r>
            <a:r>
              <a:rPr lang="en-US" dirty="0" smtClean="0"/>
              <a:t>: Prioritize Full Integration and Effective Coordination.</a:t>
            </a:r>
          </a:p>
          <a:p>
            <a:pPr lvl="1"/>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Objective 2</a:t>
            </a:r>
            <a:r>
              <a:rPr lang="en-US" dirty="0" smtClean="0"/>
              <a:t>: Examine current capacity of trainers and coaches and build expertise at the</a:t>
            </a:r>
            <a:r>
              <a:rPr lang="en-US" dirty="0"/>
              <a:t> </a:t>
            </a:r>
            <a:r>
              <a:rPr lang="en-US" dirty="0" smtClean="0"/>
              <a:t>state, district and school team level.</a:t>
            </a:r>
            <a:endParaRPr lang="en-US" dirty="0"/>
          </a:p>
        </p:txBody>
      </p:sp>
      <p:sp>
        <p:nvSpPr>
          <p:cNvPr id="5" name="Date Placeholder 4"/>
          <p:cNvSpPr>
            <a:spLocks noGrp="1"/>
          </p:cNvSpPr>
          <p:nvPr>
            <p:ph type="dt" sz="half" idx="10"/>
          </p:nvPr>
        </p:nvSpPr>
        <p:spPr/>
        <p:txBody>
          <a:bodyPr/>
          <a:lstStyle/>
          <a:p>
            <a:pPr>
              <a:defRPr/>
            </a:pPr>
            <a:r>
              <a:rPr lang="en-US" smtClean="0"/>
              <a:t>MTSS Maryland Webinar March 19, 2015</a:t>
            </a:r>
            <a:endParaRPr lang="en-US"/>
          </a:p>
        </p:txBody>
      </p:sp>
    </p:spTree>
    <p:extLst>
      <p:ext uri="{BB962C8B-B14F-4D97-AF65-F5344CB8AC3E}">
        <p14:creationId xmlns:p14="http://schemas.microsoft.com/office/powerpoint/2010/main" val="2012931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MTSS MARYLAND: GOALS</a:t>
            </a:r>
            <a:endParaRPr lang="en-US" dirty="0"/>
          </a:p>
        </p:txBody>
      </p:sp>
      <p:sp>
        <p:nvSpPr>
          <p:cNvPr id="3" name="Content Placeholder 2"/>
          <p:cNvSpPr>
            <a:spLocks noGrp="1"/>
          </p:cNvSpPr>
          <p:nvPr>
            <p:ph idx="1"/>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Goal 2</a:t>
            </a:r>
            <a:r>
              <a:rPr lang="en-US" dirty="0" smtClean="0"/>
              <a:t>: Develop an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MTSS Evaluation Plan</a:t>
            </a:r>
            <a:r>
              <a:rPr lang="en-US" dirty="0" smtClean="0"/>
              <a:t> that includes a Data Collection System for Implementation, Evaluation and Promotion of MTSS</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Goal 3</a:t>
            </a:r>
            <a:r>
              <a:rPr lang="en-US" dirty="0" smtClean="0"/>
              <a:t>: Collect, Use, and Report Disaggregated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Student Discipline Data</a:t>
            </a:r>
            <a:endParaRPr lang="en-US" dirty="0" smtClean="0"/>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Goal 4</a:t>
            </a:r>
            <a:r>
              <a:rPr lang="en-US" dirty="0" smtClean="0"/>
              <a:t>: Provide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Training and Supports for Administrators</a:t>
            </a:r>
            <a:r>
              <a:rPr lang="en-US" dirty="0" smtClean="0"/>
              <a:t> in MTSS</a:t>
            </a:r>
            <a:endParaRPr lang="en-US" dirty="0"/>
          </a:p>
        </p:txBody>
      </p:sp>
      <p:sp>
        <p:nvSpPr>
          <p:cNvPr id="4" name="Date Placeholder 3"/>
          <p:cNvSpPr>
            <a:spLocks noGrp="1"/>
          </p:cNvSpPr>
          <p:nvPr>
            <p:ph type="dt" sz="half" idx="10"/>
          </p:nvPr>
        </p:nvSpPr>
        <p:spPr/>
        <p:txBody>
          <a:bodyPr/>
          <a:lstStyle/>
          <a:p>
            <a:pPr>
              <a:defRPr/>
            </a:pPr>
            <a:r>
              <a:rPr lang="en-US" smtClean="0"/>
              <a:t>MTSS Maryland Webinar March 19, 2015</a:t>
            </a:r>
            <a:endParaRPr lang="en-US"/>
          </a:p>
        </p:txBody>
      </p:sp>
    </p:spTree>
    <p:extLst>
      <p:ext uri="{BB962C8B-B14F-4D97-AF65-F5344CB8AC3E}">
        <p14:creationId xmlns:p14="http://schemas.microsoft.com/office/powerpoint/2010/main" val="3523969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MTSS MARYLAND: GOALS</a:t>
            </a:r>
            <a:endParaRPr lang="en-US" dirty="0"/>
          </a:p>
        </p:txBody>
      </p:sp>
      <p:sp>
        <p:nvSpPr>
          <p:cNvPr id="3" name="Content Placeholder 2"/>
          <p:cNvSpPr>
            <a:spLocks noGrp="1"/>
          </p:cNvSpPr>
          <p:nvPr>
            <p:ph idx="1"/>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Goal 5</a:t>
            </a:r>
            <a:r>
              <a:rPr lang="en-US" dirty="0" smtClean="0"/>
              <a:t>: </a:t>
            </a: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MSDE Staff </a:t>
            </a:r>
            <a:r>
              <a:rPr lang="en-US" dirty="0" smtClean="0"/>
              <a:t>will serve as MTSS Technical Assistance Experts</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Goal 6</a:t>
            </a:r>
            <a:r>
              <a:rPr lang="en-US" dirty="0" smtClean="0"/>
              <a:t>: Use a multi-tiered approach to deliver intensive and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differentiated training and</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technical assistance</a:t>
            </a:r>
            <a:endParaRPr lang="en-US" dirty="0" smtClean="0"/>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Goal 7</a:t>
            </a:r>
            <a:r>
              <a:rPr lang="en-US" dirty="0" smtClean="0"/>
              <a:t>: Use the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Coordinated Student Services</a:t>
            </a:r>
            <a:r>
              <a:rPr lang="en-US" dirty="0" smtClean="0"/>
              <a:t> Model to maximize effectiveness of Tier II, III</a:t>
            </a:r>
            <a:r>
              <a:rPr lang="en-US" dirty="0"/>
              <a:t> </a:t>
            </a:r>
            <a:r>
              <a:rPr lang="en-US" dirty="0" smtClean="0"/>
              <a:t>supports.</a:t>
            </a:r>
            <a:endParaRPr lang="en-US" dirty="0"/>
          </a:p>
        </p:txBody>
      </p:sp>
      <p:sp>
        <p:nvSpPr>
          <p:cNvPr id="4" name="Date Placeholder 3"/>
          <p:cNvSpPr>
            <a:spLocks noGrp="1"/>
          </p:cNvSpPr>
          <p:nvPr>
            <p:ph type="dt" sz="half" idx="10"/>
          </p:nvPr>
        </p:nvSpPr>
        <p:spPr/>
        <p:txBody>
          <a:bodyPr/>
          <a:lstStyle/>
          <a:p>
            <a:pPr>
              <a:defRPr/>
            </a:pPr>
            <a:r>
              <a:rPr lang="en-US" dirty="0" smtClean="0"/>
              <a:t>MTSS Maryland Webinar March 19, 2015</a:t>
            </a:r>
            <a:endParaRPr lang="en-US" dirty="0"/>
          </a:p>
        </p:txBody>
      </p:sp>
    </p:spTree>
    <p:extLst>
      <p:ext uri="{BB962C8B-B14F-4D97-AF65-F5344CB8AC3E}">
        <p14:creationId xmlns:p14="http://schemas.microsoft.com/office/powerpoint/2010/main" val="64389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MTSS MARYLAND: GOALS</a:t>
            </a:r>
            <a:endParaRPr lang="en-US" dirty="0"/>
          </a:p>
        </p:txBody>
      </p:sp>
      <p:sp>
        <p:nvSpPr>
          <p:cNvPr id="3" name="Content Placeholder 2"/>
          <p:cNvSpPr>
            <a:spLocks noGrp="1"/>
          </p:cNvSpPr>
          <p:nvPr>
            <p:ph idx="1"/>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Goal 8</a:t>
            </a:r>
            <a:r>
              <a:rPr lang="en-US" dirty="0" smtClean="0"/>
              <a:t>: Conduct annual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reviews of state and local policies </a:t>
            </a:r>
            <a:r>
              <a:rPr lang="en-US" dirty="0" smtClean="0"/>
              <a:t>to ensure alignment to evidence based practices with emphasis on a proactive, preventative approach.</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Goal 9</a:t>
            </a:r>
            <a:r>
              <a:rPr lang="en-US" dirty="0" smtClean="0"/>
              <a:t>: Improve access and delivery of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school based mental health</a:t>
            </a:r>
            <a:endParaRPr lang="en-US" dirty="0" smtClean="0"/>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Goal 10</a:t>
            </a:r>
            <a:r>
              <a:rPr lang="en-US" dirty="0" smtClean="0"/>
              <a:t>: Increase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Student, Family and Community Support</a:t>
            </a:r>
            <a:r>
              <a:rPr lang="en-US" dirty="0" smtClean="0"/>
              <a:t> through MTSS</a:t>
            </a:r>
            <a:endParaRPr lang="en-US" dirty="0"/>
          </a:p>
        </p:txBody>
      </p:sp>
      <p:sp>
        <p:nvSpPr>
          <p:cNvPr id="4" name="Date Placeholder 3"/>
          <p:cNvSpPr>
            <a:spLocks noGrp="1"/>
          </p:cNvSpPr>
          <p:nvPr>
            <p:ph type="dt" sz="half" idx="10"/>
          </p:nvPr>
        </p:nvSpPr>
        <p:spPr/>
        <p:txBody>
          <a:bodyPr/>
          <a:lstStyle/>
          <a:p>
            <a:pPr>
              <a:defRPr/>
            </a:pPr>
            <a:r>
              <a:rPr lang="en-US" smtClean="0"/>
              <a:t>MTSS Maryland Webinar March 19, 2015</a:t>
            </a:r>
            <a:endParaRPr lang="en-US"/>
          </a:p>
        </p:txBody>
      </p:sp>
    </p:spTree>
    <p:extLst>
      <p:ext uri="{BB962C8B-B14F-4D97-AF65-F5344CB8AC3E}">
        <p14:creationId xmlns:p14="http://schemas.microsoft.com/office/powerpoint/2010/main" val="4229991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2018 Goal</a:t>
            </a:r>
            <a:endParaRPr lang="en-US" dirty="0"/>
          </a:p>
        </p:txBody>
      </p:sp>
      <p:sp>
        <p:nvSpPr>
          <p:cNvPr id="3" name="Content Placeholder 2"/>
          <p:cNvSpPr>
            <a:spLocks noGrp="1"/>
          </p:cNvSpPr>
          <p:nvPr>
            <p:ph idx="1"/>
          </p:nvPr>
        </p:nvSpPr>
        <p:spPr/>
        <p:txBody>
          <a:bodyPr>
            <a:normAutofit/>
          </a:bodyPr>
          <a:lstStyle/>
          <a:p>
            <a:pPr lvl="0"/>
            <a:r>
              <a:rPr lang="en-US" dirty="0" smtClean="0"/>
              <a:t>75</a:t>
            </a:r>
            <a:r>
              <a:rPr lang="en-US" dirty="0"/>
              <a:t>% of all schools in Maryland trained and implementing Tier I with fidelity; </a:t>
            </a:r>
          </a:p>
          <a:p>
            <a:pPr lvl="0"/>
            <a:r>
              <a:rPr lang="en-US" dirty="0" smtClean="0"/>
              <a:t>50</a:t>
            </a:r>
            <a:r>
              <a:rPr lang="en-US" dirty="0"/>
              <a:t>% of those implementing Tier II with fidelity; and </a:t>
            </a:r>
          </a:p>
          <a:p>
            <a:pPr lvl="0"/>
            <a:r>
              <a:rPr lang="en-US" dirty="0" smtClean="0"/>
              <a:t>25</a:t>
            </a:r>
            <a:r>
              <a:rPr lang="en-US" dirty="0"/>
              <a:t>% of those implementing Tier III with fidelity. </a:t>
            </a:r>
          </a:p>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MTSS Maryland Webinar March 19, 2015</a:t>
            </a:r>
            <a:endParaRPr lang="en-US"/>
          </a:p>
        </p:txBody>
      </p:sp>
    </p:spTree>
    <p:extLst>
      <p:ext uri="{BB962C8B-B14F-4D97-AF65-F5344CB8AC3E}">
        <p14:creationId xmlns:p14="http://schemas.microsoft.com/office/powerpoint/2010/main" val="3548577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MTSS Maryland Webinar March 19, 2015</a:t>
            </a:r>
            <a:endParaRPr lang="en-US"/>
          </a:p>
        </p:txBody>
      </p:sp>
      <p:pic>
        <p:nvPicPr>
          <p:cNvPr id="6" name="Picture 5"/>
          <p:cNvPicPr/>
          <p:nvPr/>
        </p:nvPicPr>
        <p:blipFill>
          <a:blip r:embed="rId2"/>
          <a:srcRect/>
          <a:stretch>
            <a:fillRect/>
          </a:stretch>
        </p:blipFill>
        <p:spPr bwMode="auto">
          <a:xfrm>
            <a:off x="304800" y="685800"/>
            <a:ext cx="8305800" cy="4876800"/>
          </a:xfrm>
          <a:prstGeom prst="rect">
            <a:avLst/>
          </a:prstGeom>
          <a:noFill/>
          <a:ln w="9525">
            <a:noFill/>
            <a:miter lim="800000"/>
            <a:headEnd/>
            <a:tailEnd/>
          </a:ln>
        </p:spPr>
      </p:pic>
    </p:spTree>
    <p:extLst>
      <p:ext uri="{BB962C8B-B14F-4D97-AF65-F5344CB8AC3E}">
        <p14:creationId xmlns:p14="http://schemas.microsoft.com/office/powerpoint/2010/main" val="1725886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7" descr="plan-act-study-do.png"/>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6469063" y="533400"/>
            <a:ext cx="2674937" cy="2590800"/>
          </a:xfrm>
        </p:spPr>
      </p:pic>
      <p:sp>
        <p:nvSpPr>
          <p:cNvPr id="12291" name="Title 1"/>
          <p:cNvSpPr>
            <a:spLocks noGrp="1"/>
          </p:cNvSpPr>
          <p:nvPr>
            <p:ph type="title"/>
          </p:nvPr>
        </p:nvSpPr>
        <p:spPr>
          <a:xfrm>
            <a:off x="457200" y="685800"/>
            <a:ext cx="3505200" cy="749300"/>
          </a:xfrm>
        </p:spPr>
        <p:txBody>
          <a:bodyPr/>
          <a:lstStyle/>
          <a:p>
            <a:r>
              <a:rPr lang="en-US" sz="3200">
                <a:latin typeface="Times New Roman" charset="0"/>
                <a:cs typeface="Times New Roman" charset="0"/>
              </a:rPr>
              <a:t>GAPS</a:t>
            </a:r>
            <a:endParaRPr lang="en-US" sz="2400">
              <a:latin typeface="Times New Roman" charset="0"/>
              <a:cs typeface="Times New Roman" charset="0"/>
            </a:endParaRPr>
          </a:p>
        </p:txBody>
      </p:sp>
      <p:sp>
        <p:nvSpPr>
          <p:cNvPr id="12292" name="Text Placeholder 7"/>
          <p:cNvSpPr>
            <a:spLocks noGrp="1"/>
          </p:cNvSpPr>
          <p:nvPr>
            <p:ph type="body" sz="half" idx="2"/>
          </p:nvPr>
        </p:nvSpPr>
        <p:spPr>
          <a:xfrm>
            <a:off x="304800" y="2286000"/>
            <a:ext cx="7315200" cy="3611563"/>
          </a:xfrm>
        </p:spPr>
        <p:txBody>
          <a:bodyPr/>
          <a:lstStyle/>
          <a:p>
            <a:pPr marL="571500" indent="-571500"/>
            <a:r>
              <a:rPr lang="en-US" sz="2000" b="1">
                <a:latin typeface="Times New Roman" charset="0"/>
                <a:cs typeface="Times New Roman" charset="0"/>
              </a:rPr>
              <a:t>Leadership</a:t>
            </a:r>
          </a:p>
          <a:p>
            <a:pPr marL="571500" indent="-571500">
              <a:buFont typeface="Arial" charset="0"/>
              <a:buChar char="•"/>
            </a:pPr>
            <a:r>
              <a:rPr lang="en-US" sz="2000">
                <a:latin typeface="Times New Roman" charset="0"/>
                <a:cs typeface="Times New Roman" charset="0"/>
              </a:rPr>
              <a:t>Overarching Governance Structure to Drive MSDE Goals</a:t>
            </a:r>
          </a:p>
          <a:p>
            <a:pPr marL="571500" indent="-571500">
              <a:buFont typeface="Arial" charset="0"/>
              <a:buChar char="•"/>
            </a:pPr>
            <a:r>
              <a:rPr lang="en-US" sz="2000">
                <a:latin typeface="Times New Roman" charset="0"/>
                <a:cs typeface="Times New Roman" charset="0"/>
              </a:rPr>
              <a:t> State Level  Data System and Evaluation</a:t>
            </a:r>
          </a:p>
          <a:p>
            <a:pPr marL="571500" indent="-571500">
              <a:buFont typeface="Arial" charset="0"/>
              <a:buChar char="•"/>
            </a:pPr>
            <a:endParaRPr lang="en-US" sz="2000">
              <a:latin typeface="Times New Roman" charset="0"/>
              <a:cs typeface="Times New Roman" charset="0"/>
            </a:endParaRPr>
          </a:p>
          <a:p>
            <a:pPr marL="571500" indent="-571500"/>
            <a:r>
              <a:rPr lang="en-US" sz="2000" b="1">
                <a:latin typeface="Times New Roman" charset="0"/>
                <a:cs typeface="Times New Roman" charset="0"/>
              </a:rPr>
              <a:t>Competency Driver</a:t>
            </a:r>
          </a:p>
          <a:p>
            <a:pPr marL="571500" indent="-571500">
              <a:buFont typeface="Arial" charset="0"/>
              <a:buChar char="•"/>
            </a:pPr>
            <a:r>
              <a:rPr lang="en-US" sz="2000">
                <a:latin typeface="Times New Roman" charset="0"/>
                <a:cs typeface="Times New Roman" charset="0"/>
              </a:rPr>
              <a:t>Assessing Fidelity of Implementation at Tier I</a:t>
            </a:r>
          </a:p>
          <a:p>
            <a:pPr marL="571500" indent="-571500">
              <a:buFont typeface="Arial" charset="0"/>
              <a:buChar char="•"/>
            </a:pPr>
            <a:r>
              <a:rPr lang="en-US" sz="2000">
                <a:latin typeface="Times New Roman" charset="0"/>
                <a:cs typeface="Times New Roman" charset="0"/>
              </a:rPr>
              <a:t>Implementing Tiers II and III with fidelity</a:t>
            </a:r>
          </a:p>
          <a:p>
            <a:pPr marL="571500" indent="-571500">
              <a:buFont typeface="Arial" charset="0"/>
              <a:buChar char="•"/>
            </a:pPr>
            <a:endParaRPr lang="en-US" sz="2000">
              <a:latin typeface="Times New Roman" charset="0"/>
              <a:cs typeface="Times New Roman" charset="0"/>
            </a:endParaRPr>
          </a:p>
          <a:p>
            <a:pPr marL="571500" indent="-571500"/>
            <a:r>
              <a:rPr lang="en-US" sz="2000" b="1">
                <a:latin typeface="Times New Roman" charset="0"/>
                <a:cs typeface="Times New Roman" charset="0"/>
              </a:rPr>
              <a:t>Capacity Driver</a:t>
            </a:r>
          </a:p>
          <a:p>
            <a:pPr marL="571500" indent="-571500">
              <a:buFont typeface="Arial" charset="0"/>
              <a:buChar char="•"/>
            </a:pPr>
            <a:r>
              <a:rPr lang="en-US" sz="2000">
                <a:latin typeface="Times New Roman" charset="0"/>
                <a:cs typeface="Times New Roman" charset="0"/>
              </a:rPr>
              <a:t>Regionalized Technical Support</a:t>
            </a:r>
          </a:p>
        </p:txBody>
      </p:sp>
    </p:spTree>
    <p:extLst>
      <p:ext uri="{BB962C8B-B14F-4D97-AF65-F5344CB8AC3E}">
        <p14:creationId xmlns:p14="http://schemas.microsoft.com/office/powerpoint/2010/main" val="29621331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nvPr>
        </p:nvGraphicFramePr>
        <p:xfrm>
          <a:off x="152400" y="803275"/>
          <a:ext cx="8991600" cy="5902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7162800" y="1524000"/>
            <a:ext cx="2017298" cy="923330"/>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000" b="1" dirty="0">
                <a:ln w="50800"/>
                <a:solidFill>
                  <a:schemeClr val="bg1">
                    <a:shade val="50000"/>
                  </a:schemeClr>
                </a:solidFill>
                <a:latin typeface="Times New Roman" pitchFamily="18" charset="0"/>
                <a:ea typeface="+mn-ea"/>
                <a:cs typeface="Arial" pitchFamily="34" charset="0"/>
              </a:rPr>
              <a:t>Sustain</a:t>
            </a:r>
            <a:r>
              <a:rPr lang="en-US" sz="5400" b="1" dirty="0">
                <a:ln w="50800"/>
                <a:solidFill>
                  <a:schemeClr val="bg1">
                    <a:shade val="50000"/>
                  </a:schemeClr>
                </a:solidFill>
                <a:latin typeface="Times New Roman" pitchFamily="18" charset="0"/>
                <a:ea typeface="+mn-ea"/>
                <a:cs typeface="Arial" pitchFamily="34" charset="0"/>
              </a:rPr>
              <a:t> </a:t>
            </a:r>
          </a:p>
        </p:txBody>
      </p:sp>
      <p:sp>
        <p:nvSpPr>
          <p:cNvPr id="6" name="Rectangle 5"/>
          <p:cNvSpPr/>
          <p:nvPr/>
        </p:nvSpPr>
        <p:spPr>
          <a:xfrm>
            <a:off x="457200" y="5943600"/>
            <a:ext cx="2169698" cy="707886"/>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000" b="1" dirty="0">
                <a:ln w="50800"/>
                <a:solidFill>
                  <a:schemeClr val="bg1">
                    <a:shade val="50000"/>
                  </a:schemeClr>
                </a:solidFill>
                <a:latin typeface="Times New Roman" pitchFamily="18" charset="0"/>
                <a:ea typeface="+mn-ea"/>
                <a:cs typeface="Arial" pitchFamily="34" charset="0"/>
              </a:rPr>
              <a:t>Scale Up</a:t>
            </a:r>
            <a:endParaRPr lang="en-US" sz="5400" b="1" dirty="0">
              <a:ln w="50800"/>
              <a:solidFill>
                <a:schemeClr val="bg1">
                  <a:shade val="50000"/>
                </a:schemeClr>
              </a:solidFill>
              <a:latin typeface="Times New Roman" pitchFamily="18" charset="0"/>
              <a:ea typeface="+mn-ea"/>
              <a:cs typeface="Arial" pitchFamily="34" charset="0"/>
            </a:endParaRPr>
          </a:p>
        </p:txBody>
      </p:sp>
      <p:sp>
        <p:nvSpPr>
          <p:cNvPr id="8" name="Rectangle 7"/>
          <p:cNvSpPr/>
          <p:nvPr/>
        </p:nvSpPr>
        <p:spPr>
          <a:xfrm>
            <a:off x="0" y="3048000"/>
            <a:ext cx="1712498" cy="707886"/>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en-US" sz="4000" b="1" dirty="0">
                <a:ln w="50800"/>
                <a:solidFill>
                  <a:schemeClr val="bg1">
                    <a:shade val="50000"/>
                  </a:schemeClr>
                </a:solidFill>
                <a:latin typeface="Times New Roman" pitchFamily="18" charset="0"/>
                <a:ea typeface="+mn-ea"/>
                <a:cs typeface="Arial" pitchFamily="34" charset="0"/>
              </a:rPr>
              <a:t>Align</a:t>
            </a:r>
            <a:endParaRPr lang="en-US" sz="5400" b="1" dirty="0">
              <a:ln w="50800"/>
              <a:solidFill>
                <a:schemeClr val="bg1">
                  <a:shade val="50000"/>
                </a:schemeClr>
              </a:solidFill>
              <a:latin typeface="Times New Roman" pitchFamily="18" charset="0"/>
              <a:ea typeface="+mn-ea"/>
              <a:cs typeface="Arial" pitchFamily="34" charset="0"/>
            </a:endParaRPr>
          </a:p>
        </p:txBody>
      </p:sp>
      <p:sp>
        <p:nvSpPr>
          <p:cNvPr id="9" name="Date Placeholder 8"/>
          <p:cNvSpPr>
            <a:spLocks noGrp="1"/>
          </p:cNvSpPr>
          <p:nvPr>
            <p:ph type="dt" sz="quarter" idx="10"/>
          </p:nvPr>
        </p:nvSpPr>
        <p:spPr>
          <a:xfrm>
            <a:off x="304800" y="447675"/>
            <a:ext cx="1676400" cy="457200"/>
          </a:xfrm>
        </p:spPr>
        <p:txBody>
          <a:bodyPr/>
          <a:lstStyle/>
          <a:p>
            <a:pPr>
              <a:defRPr/>
            </a:pPr>
            <a:r>
              <a:rPr lang="en-US" dirty="0"/>
              <a:t>MTSS Maryland Webinar March 19, 2015</a:t>
            </a:r>
          </a:p>
        </p:txBody>
      </p:sp>
      <p:pic>
        <p:nvPicPr>
          <p:cNvPr id="18439" name="Picture 4" descr="http://www.oakland.k12.mi.us/Portals/0/SpecialEd/pyramid.jpg"/>
          <p:cNvPicPr>
            <a:picLocks noChangeAspect="1" noChangeArrowheads="1"/>
          </p:cNvPicPr>
          <p:nvPr/>
        </p:nvPicPr>
        <p:blipFill>
          <a:blip r:embed="rId8" cstate="email">
            <a:extLst>
              <a:ext uri="{28A0092B-C50C-407E-A947-70E740481C1C}">
                <a14:useLocalDpi xmlns:a14="http://schemas.microsoft.com/office/drawing/2010/main" val="0"/>
              </a:ext>
            </a:extLst>
          </a:blip>
          <a:srcRect l="3851" t="2496" r="3699" b="3523"/>
          <a:stretch>
            <a:fillRect/>
          </a:stretch>
        </p:blipFill>
        <p:spPr bwMode="auto">
          <a:xfrm>
            <a:off x="4056063" y="3276600"/>
            <a:ext cx="1066800"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2895600" y="868740"/>
            <a:ext cx="3262433" cy="1569660"/>
          </a:xfrm>
          <a:prstGeom prst="rect">
            <a:avLst/>
          </a:prstGeom>
          <a:noFill/>
        </p:spPr>
        <p:txBody>
          <a:bodyPr spcFirstLastPara="1" wrap="none">
            <a:prstTxWarp prst="textArchUp">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9600" b="1" dirty="0" smtClean="0">
                <a:ln w="11430"/>
                <a:solidFill>
                  <a:srgbClr val="FF0000"/>
                </a:solidFill>
                <a:effectLst>
                  <a:glow rad="228600">
                    <a:schemeClr val="accent6">
                      <a:satMod val="175000"/>
                      <a:alpha val="40000"/>
                    </a:schemeClr>
                  </a:glow>
                  <a:outerShdw blurRad="80000" dist="40000" dir="5040000" algn="tl">
                    <a:srgbClr val="000000">
                      <a:alpha val="30000"/>
                    </a:srgbClr>
                  </a:outerShdw>
                </a:effectLst>
                <a:latin typeface="Times New Roman" pitchFamily="18" charset="0"/>
                <a:ea typeface="+mn-ea"/>
                <a:cs typeface="Arial" pitchFamily="34" charset="0"/>
              </a:rPr>
              <a:t>HOW?</a:t>
            </a:r>
            <a:endParaRPr lang="en-US" sz="9600" b="1" dirty="0">
              <a:ln w="11430"/>
              <a:solidFill>
                <a:srgbClr val="FF0000"/>
              </a:solidFill>
              <a:effectLst>
                <a:glow rad="228600">
                  <a:schemeClr val="accent6">
                    <a:satMod val="175000"/>
                    <a:alpha val="40000"/>
                  </a:schemeClr>
                </a:glow>
                <a:outerShdw blurRad="80000" dist="40000" dir="5040000" algn="tl">
                  <a:srgbClr val="000000">
                    <a:alpha val="30000"/>
                  </a:srgbClr>
                </a:outerShdw>
              </a:effectLst>
              <a:latin typeface="Times New Roman" pitchFamily="18" charset="0"/>
              <a:ea typeface="+mn-ea"/>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4000">
                <a:latin typeface="Times New Roman" charset="0"/>
                <a:cs typeface="Times New Roman" charset="0"/>
              </a:rPr>
              <a:t>WHY?</a:t>
            </a:r>
          </a:p>
        </p:txBody>
      </p:sp>
      <p:sp>
        <p:nvSpPr>
          <p:cNvPr id="22" name="Date Placeholder 21"/>
          <p:cNvSpPr>
            <a:spLocks noGrp="1"/>
          </p:cNvSpPr>
          <p:nvPr>
            <p:ph type="dt" sz="quarter" idx="10"/>
          </p:nvPr>
        </p:nvSpPr>
        <p:spPr/>
        <p:txBody>
          <a:bodyPr/>
          <a:lstStyle/>
          <a:p>
            <a:pPr>
              <a:defRPr/>
            </a:pPr>
            <a:r>
              <a:rPr lang="en-US"/>
              <a:t>MTSS Maryland Webinar March 19, 2015</a:t>
            </a:r>
          </a:p>
        </p:txBody>
      </p:sp>
      <p:pic>
        <p:nvPicPr>
          <p:cNvPr id="15364" name="Picture 7" descr="C:\Users\messenmacher\AppData\Local\Microsoft\Windows\Temporary Internet Files\Content.IE5\QDHSOANB\problem-gap[1].png"/>
          <p:cNvPicPr>
            <a:picLocks noChangeAspect="1" noChangeArrowheads="1"/>
          </p:cNvPicPr>
          <p:nvPr/>
        </p:nvPicPr>
        <p:blipFill>
          <a:blip r:embed="rId3" cstate="email">
            <a:extLst>
              <a:ext uri="{28A0092B-C50C-407E-A947-70E740481C1C}">
                <a14:useLocalDpi xmlns:a14="http://schemas.microsoft.com/office/drawing/2010/main" val="0"/>
              </a:ext>
            </a:extLst>
          </a:blip>
          <a:srcRect l="8667" t="3789" r="62083" b="25385"/>
          <a:stretch>
            <a:fillRect/>
          </a:stretch>
        </p:blipFill>
        <p:spPr bwMode="auto">
          <a:xfrm>
            <a:off x="76200" y="533400"/>
            <a:ext cx="3209925"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14"/>
          <p:cNvSpPr txBox="1">
            <a:spLocks noChangeArrowheads="1"/>
          </p:cNvSpPr>
          <p:nvPr/>
        </p:nvSpPr>
        <p:spPr bwMode="auto">
          <a:xfrm>
            <a:off x="533400" y="2706688"/>
            <a:ext cx="213360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ctr" eaLnBrk="1" hangingPunct="1"/>
            <a:r>
              <a:rPr lang="en-US" b="1"/>
              <a:t>Career and College Readiness</a:t>
            </a:r>
          </a:p>
        </p:txBody>
      </p:sp>
      <p:pic>
        <p:nvPicPr>
          <p:cNvPr id="15366" name="Picture 13" descr="C:\Users\messenmacher\AppData\Local\Microsoft\Windows\Temporary Internet Files\Content.IE5\VR3URNKP\silos_201308_MariePlocharz[1].jpg"/>
          <p:cNvPicPr>
            <a:picLocks noChangeAspect="1" noChangeArrowheads="1"/>
          </p:cNvPicPr>
          <p:nvPr/>
        </p:nvPicPr>
        <p:blipFill>
          <a:blip r:embed="rId4" cstate="email">
            <a:extLst>
              <a:ext uri="{28A0092B-C50C-407E-A947-70E740481C1C}">
                <a14:useLocalDpi xmlns:a14="http://schemas.microsoft.com/office/drawing/2010/main" val="0"/>
              </a:ext>
            </a:extLst>
          </a:blip>
          <a:srcRect b="12000"/>
          <a:stretch>
            <a:fillRect/>
          </a:stretch>
        </p:blipFill>
        <p:spPr bwMode="auto">
          <a:xfrm>
            <a:off x="685800" y="762000"/>
            <a:ext cx="18462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24"/>
          <p:cNvSpPr txBox="1">
            <a:spLocks noChangeArrowheads="1"/>
          </p:cNvSpPr>
          <p:nvPr/>
        </p:nvSpPr>
        <p:spPr bwMode="auto">
          <a:xfrm>
            <a:off x="457200" y="4578350"/>
            <a:ext cx="2362200" cy="984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ctr" eaLnBrk="1" hangingPunct="1"/>
            <a:r>
              <a:rPr lang="en-US" sz="1600" b="1"/>
              <a:t>Standards for Learning</a:t>
            </a:r>
          </a:p>
          <a:p>
            <a:pPr algn="ctr" eaLnBrk="1" hangingPunct="1"/>
            <a:r>
              <a:rPr lang="en-US" sz="1400"/>
              <a:t>Academic</a:t>
            </a:r>
          </a:p>
          <a:p>
            <a:pPr algn="ctr" eaLnBrk="1" hangingPunct="1"/>
            <a:r>
              <a:rPr lang="en-US" sz="1400"/>
              <a:t>Social</a:t>
            </a:r>
          </a:p>
          <a:p>
            <a:pPr algn="ctr" eaLnBrk="1" hangingPunct="1"/>
            <a:r>
              <a:rPr lang="en-US" sz="1400"/>
              <a:t>Emotional</a:t>
            </a:r>
          </a:p>
        </p:txBody>
      </p:sp>
      <p:pic>
        <p:nvPicPr>
          <p:cNvPr id="15368" name="Picture 27" descr="Bridges.gif"/>
          <p:cNvPicPr>
            <a:picLocks noChangeAspect="1"/>
          </p:cNvPicPr>
          <p:nvPr/>
        </p:nvPicPr>
        <p:blipFill>
          <a:blip r:embed="rId5" cstate="email">
            <a:extLst>
              <a:ext uri="{28A0092B-C50C-407E-A947-70E740481C1C}">
                <a14:useLocalDpi xmlns:a14="http://schemas.microsoft.com/office/drawing/2010/main" val="0"/>
              </a:ext>
            </a:extLst>
          </a:blip>
          <a:srcRect l="8916" t="9647" r="52396" b="26144"/>
          <a:stretch>
            <a:fillRect/>
          </a:stretch>
        </p:blipFill>
        <p:spPr bwMode="auto">
          <a:xfrm>
            <a:off x="1981200" y="941388"/>
            <a:ext cx="1362075"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
          </p:nvPr>
        </p:nvSpPr>
        <p:spPr>
          <a:xfrm>
            <a:off x="3429000" y="990600"/>
            <a:ext cx="5299075" cy="5562600"/>
          </a:xfrm>
        </p:spPr>
        <p:txBody>
          <a:bodyPr/>
          <a:lstStyle/>
          <a:p>
            <a:pPr marL="0" indent="0">
              <a:buFont typeface="Wingdings" pitchFamily="2" charset="2"/>
              <a:buNone/>
              <a:defRPr/>
            </a:pPr>
            <a:r>
              <a:rPr lang="en-US" sz="3600" dirty="0" smtClean="0">
                <a:latin typeface="Times New Roman" panose="02020603050405020304" pitchFamily="18" charset="0"/>
                <a:ea typeface="+mn-ea"/>
                <a:cs typeface="Times New Roman" panose="02020603050405020304" pitchFamily="18" charset="0"/>
              </a:rPr>
              <a:t>MSDE EFFORTS:</a:t>
            </a:r>
          </a:p>
          <a:p>
            <a:pPr marL="0" indent="0">
              <a:buFont typeface="Wingdings" pitchFamily="2" charset="2"/>
              <a:buNone/>
              <a:defRPr/>
            </a:pPr>
            <a:endParaRPr lang="en-US" sz="3600" dirty="0" smtClean="0">
              <a:latin typeface="Times New Roman" panose="02020603050405020304" pitchFamily="18" charset="0"/>
              <a:ea typeface="+mn-ea"/>
              <a:cs typeface="Times New Roman" panose="02020603050405020304" pitchFamily="18" charset="0"/>
            </a:endParaRPr>
          </a:p>
          <a:p>
            <a:pPr>
              <a:buFont typeface="Wingdings" pitchFamily="2" charset="2"/>
              <a:buChar char="ü"/>
              <a:defRPr/>
            </a:pPr>
            <a:r>
              <a:rPr lang="en-US" sz="2800" dirty="0" smtClean="0">
                <a:ea typeface="+mn-ea"/>
              </a:rPr>
              <a:t>Vision</a:t>
            </a:r>
          </a:p>
          <a:p>
            <a:pPr lvl="1">
              <a:buFont typeface="Wingdings" pitchFamily="2" charset="2"/>
              <a:buChar char="ü"/>
              <a:defRPr/>
            </a:pPr>
            <a:r>
              <a:rPr lang="en-US" sz="2400" dirty="0" smtClean="0"/>
              <a:t>Coordinating the vision of MSDE Divisions</a:t>
            </a:r>
          </a:p>
          <a:p>
            <a:pPr>
              <a:buFont typeface="Wingdings" pitchFamily="2" charset="2"/>
              <a:buChar char="ü"/>
              <a:defRPr/>
            </a:pPr>
            <a:r>
              <a:rPr lang="en-US" sz="2800" dirty="0" smtClean="0">
                <a:ea typeface="+mn-ea"/>
              </a:rPr>
              <a:t>Management Coordination</a:t>
            </a:r>
          </a:p>
          <a:p>
            <a:pPr lvl="1">
              <a:buFont typeface="Wingdings" pitchFamily="2" charset="2"/>
              <a:buChar char="ü"/>
              <a:defRPr/>
            </a:pPr>
            <a:r>
              <a:rPr lang="en-US" sz="2400" dirty="0" smtClean="0"/>
              <a:t>Integrated Systems of Support</a:t>
            </a:r>
          </a:p>
          <a:p>
            <a:pPr>
              <a:buFont typeface="Wingdings" pitchFamily="2" charset="2"/>
              <a:buChar char="ü"/>
              <a:defRPr/>
            </a:pPr>
            <a:r>
              <a:rPr lang="en-US" sz="2800" dirty="0" smtClean="0">
                <a:ea typeface="+mn-ea"/>
              </a:rPr>
              <a:t>Facilitative Administration</a:t>
            </a:r>
          </a:p>
          <a:p>
            <a:pPr lvl="1">
              <a:buFont typeface="Wingdings" pitchFamily="2" charset="2"/>
              <a:buChar char="ü"/>
              <a:defRPr/>
            </a:pPr>
            <a:r>
              <a:rPr lang="en-US" sz="2400" dirty="0" smtClean="0"/>
              <a:t>Leveraging Department Expertise</a:t>
            </a:r>
          </a:p>
          <a:p>
            <a:pPr>
              <a:buFont typeface="Wingdings" pitchFamily="2" charset="2"/>
              <a:buChar char="ü"/>
              <a:defRPr/>
            </a:pPr>
            <a:endParaRPr lang="en-US" dirty="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C:\Users\messenmacher\AppData\Local\Microsoft\Windows\Temporary Internet Files\Content.IE5\QDHSOANB\problem-gap[1].png"/>
          <p:cNvPicPr>
            <a:picLocks noChangeAspect="1" noChangeArrowheads="1"/>
          </p:cNvPicPr>
          <p:nvPr/>
        </p:nvPicPr>
        <p:blipFill>
          <a:blip r:embed="rId3" cstate="email">
            <a:extLst>
              <a:ext uri="{28A0092B-C50C-407E-A947-70E740481C1C}">
                <a14:useLocalDpi xmlns:a14="http://schemas.microsoft.com/office/drawing/2010/main" val="0"/>
              </a:ext>
            </a:extLst>
          </a:blip>
          <a:srcRect l="63499" t="3789" r="10001" b="33781"/>
          <a:stretch>
            <a:fillRect/>
          </a:stretch>
        </p:blipFill>
        <p:spPr bwMode="auto">
          <a:xfrm>
            <a:off x="6235700" y="533400"/>
            <a:ext cx="2908300"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16"/>
          <p:cNvSpPr txBox="1">
            <a:spLocks noChangeArrowheads="1"/>
          </p:cNvSpPr>
          <p:nvPr/>
        </p:nvSpPr>
        <p:spPr bwMode="auto">
          <a:xfrm>
            <a:off x="6553200" y="3011488"/>
            <a:ext cx="220980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ctr" eaLnBrk="1" hangingPunct="1"/>
            <a:r>
              <a:rPr lang="en-US" b="1"/>
              <a:t>All Students </a:t>
            </a:r>
          </a:p>
          <a:p>
            <a:pPr algn="ctr" eaLnBrk="1" hangingPunct="1"/>
            <a:r>
              <a:rPr lang="en-US" b="1"/>
              <a:t>Birth to 21</a:t>
            </a:r>
          </a:p>
        </p:txBody>
      </p:sp>
      <p:pic>
        <p:nvPicPr>
          <p:cNvPr id="16388" name="Picture 17" descr="kids.jpg"/>
          <p:cNvPicPr>
            <a:picLocks noChangeAspect="1"/>
          </p:cNvPicPr>
          <p:nvPr/>
        </p:nvPicPr>
        <p:blipFill>
          <a:blip r:embed="rId4" cstate="email">
            <a:extLst>
              <a:ext uri="{28A0092B-C50C-407E-A947-70E740481C1C}">
                <a14:useLocalDpi xmlns:a14="http://schemas.microsoft.com/office/drawing/2010/main" val="0"/>
              </a:ext>
            </a:extLst>
          </a:blip>
          <a:srcRect l="3915" r="6023"/>
          <a:stretch>
            <a:fillRect/>
          </a:stretch>
        </p:blipFill>
        <p:spPr bwMode="auto">
          <a:xfrm>
            <a:off x="6813550" y="865188"/>
            <a:ext cx="202565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22"/>
          <p:cNvSpPr txBox="1">
            <a:spLocks noChangeArrowheads="1"/>
          </p:cNvSpPr>
          <p:nvPr/>
        </p:nvSpPr>
        <p:spPr bwMode="auto">
          <a:xfrm>
            <a:off x="6477000" y="4578350"/>
            <a:ext cx="2362200" cy="984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ctr" eaLnBrk="1" hangingPunct="1"/>
            <a:r>
              <a:rPr lang="en-US" sz="1600" b="1"/>
              <a:t>Varied Skills &amp; Abilities</a:t>
            </a:r>
          </a:p>
          <a:p>
            <a:pPr algn="ctr" eaLnBrk="1" hangingPunct="1"/>
            <a:r>
              <a:rPr lang="en-US" sz="1400"/>
              <a:t>Academic</a:t>
            </a:r>
          </a:p>
          <a:p>
            <a:pPr algn="ctr" eaLnBrk="1" hangingPunct="1"/>
            <a:r>
              <a:rPr lang="en-US" sz="1400"/>
              <a:t>Social</a:t>
            </a:r>
          </a:p>
          <a:p>
            <a:pPr algn="ctr" eaLnBrk="1" hangingPunct="1"/>
            <a:r>
              <a:rPr lang="en-US" sz="1400"/>
              <a:t>Emotional</a:t>
            </a:r>
          </a:p>
        </p:txBody>
      </p:sp>
      <p:pic>
        <p:nvPicPr>
          <p:cNvPr id="16390" name="Picture 27" descr="Bridges.gif"/>
          <p:cNvPicPr>
            <a:picLocks noChangeAspect="1"/>
          </p:cNvPicPr>
          <p:nvPr/>
        </p:nvPicPr>
        <p:blipFill>
          <a:blip r:embed="rId5" cstate="email">
            <a:extLst>
              <a:ext uri="{28A0092B-C50C-407E-A947-70E740481C1C}">
                <a14:useLocalDpi xmlns:a14="http://schemas.microsoft.com/office/drawing/2010/main" val="0"/>
              </a:ext>
            </a:extLst>
          </a:blip>
          <a:srcRect l="56725" t="9647" r="4327" b="26144"/>
          <a:stretch>
            <a:fillRect/>
          </a:stretch>
        </p:blipFill>
        <p:spPr bwMode="auto">
          <a:xfrm>
            <a:off x="5791200" y="865188"/>
            <a:ext cx="13716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3"/>
          <p:cNvSpPr>
            <a:spLocks noGrp="1"/>
          </p:cNvSpPr>
          <p:nvPr>
            <p:ph idx="1"/>
          </p:nvPr>
        </p:nvSpPr>
        <p:spPr>
          <a:xfrm>
            <a:off x="304800" y="1071563"/>
            <a:ext cx="5638800" cy="5786437"/>
          </a:xfrm>
        </p:spPr>
        <p:txBody>
          <a:bodyPr/>
          <a:lstStyle/>
          <a:p>
            <a:pPr marL="0" indent="0">
              <a:buFont typeface="Wingdings" pitchFamily="2" charset="2"/>
              <a:buNone/>
              <a:defRPr/>
            </a:pPr>
            <a:r>
              <a:rPr lang="en-US" sz="3600" dirty="0" smtClean="0">
                <a:latin typeface="Times New Roman" panose="02020603050405020304" pitchFamily="18" charset="0"/>
                <a:ea typeface="+mn-ea"/>
                <a:cs typeface="Times New Roman" panose="02020603050405020304" pitchFamily="18" charset="0"/>
              </a:rPr>
              <a:t>PARTNER EFFORTS:</a:t>
            </a:r>
          </a:p>
          <a:p>
            <a:pPr>
              <a:lnSpc>
                <a:spcPct val="150000"/>
              </a:lnSpc>
              <a:buFont typeface="Wingdings" pitchFamily="2" charset="2"/>
              <a:buChar char="ü"/>
              <a:defRPr/>
            </a:pPr>
            <a:r>
              <a:rPr lang="en-US" sz="2800" dirty="0" smtClean="0">
                <a:ea typeface="+mn-ea"/>
              </a:rPr>
              <a:t>Coaching</a:t>
            </a:r>
          </a:p>
          <a:p>
            <a:pPr lvl="1">
              <a:lnSpc>
                <a:spcPct val="150000"/>
              </a:lnSpc>
              <a:buFont typeface="Wingdings" pitchFamily="2" charset="2"/>
              <a:buChar char="ü"/>
              <a:defRPr/>
            </a:pPr>
            <a:r>
              <a:rPr lang="en-US" sz="2400" dirty="0" smtClean="0"/>
              <a:t>Organizational Structure</a:t>
            </a:r>
          </a:p>
          <a:p>
            <a:pPr>
              <a:lnSpc>
                <a:spcPct val="150000"/>
              </a:lnSpc>
              <a:buFont typeface="Wingdings" pitchFamily="2" charset="2"/>
              <a:buChar char="ü"/>
              <a:defRPr/>
            </a:pPr>
            <a:r>
              <a:rPr lang="en-US" sz="2800" dirty="0" smtClean="0">
                <a:ea typeface="+mn-ea"/>
              </a:rPr>
              <a:t>Selection</a:t>
            </a:r>
          </a:p>
          <a:p>
            <a:pPr lvl="1">
              <a:lnSpc>
                <a:spcPct val="150000"/>
              </a:lnSpc>
              <a:buFont typeface="Wingdings" pitchFamily="2" charset="2"/>
              <a:buChar char="ü"/>
              <a:defRPr/>
            </a:pPr>
            <a:r>
              <a:rPr lang="en-US" sz="2400" dirty="0" smtClean="0"/>
              <a:t>Integrated Systems of Support</a:t>
            </a:r>
          </a:p>
          <a:p>
            <a:pPr>
              <a:lnSpc>
                <a:spcPct val="150000"/>
              </a:lnSpc>
              <a:buFont typeface="Wingdings" pitchFamily="2" charset="2"/>
              <a:buChar char="ü"/>
              <a:defRPr/>
            </a:pPr>
            <a:r>
              <a:rPr lang="en-US" sz="2800" dirty="0" smtClean="0">
                <a:ea typeface="+mn-ea"/>
              </a:rPr>
              <a:t>Training</a:t>
            </a:r>
          </a:p>
          <a:p>
            <a:pPr lvl="1">
              <a:lnSpc>
                <a:spcPct val="150000"/>
              </a:lnSpc>
              <a:buFont typeface="Wingdings" pitchFamily="2" charset="2"/>
              <a:buChar char="ü"/>
              <a:defRPr/>
            </a:pPr>
            <a:r>
              <a:rPr lang="en-US" sz="2400" dirty="0" smtClean="0"/>
              <a:t>Leveraging Agency Expertise</a:t>
            </a:r>
          </a:p>
          <a:p>
            <a:pPr>
              <a:buFont typeface="Wingdings" pitchFamily="2" charset="2"/>
              <a:buChar char="ü"/>
              <a:defRPr/>
            </a:pPr>
            <a:endParaRPr lang="en-US" dirty="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type="subTitle" idx="1"/>
          </p:nvPr>
        </p:nvSpPr>
        <p:spPr>
          <a:xfrm>
            <a:off x="838200" y="2514600"/>
            <a:ext cx="7848600" cy="3276600"/>
          </a:xfrm>
        </p:spPr>
        <p:txBody>
          <a:bodyPr/>
          <a:lstStyle/>
          <a:p>
            <a:pPr>
              <a:buFont typeface="Wingdings" charset="0"/>
              <a:buNone/>
            </a:pPr>
            <a:r>
              <a:rPr lang="en-US" sz="3200" b="1">
                <a:latin typeface="Times New Roman" charset="0"/>
                <a:cs typeface="Times New Roman" charset="0"/>
              </a:rPr>
              <a:t>Kristina Kyles, </a:t>
            </a:r>
          </a:p>
          <a:p>
            <a:pPr>
              <a:buFont typeface="Wingdings" charset="0"/>
              <a:buNone/>
            </a:pPr>
            <a:r>
              <a:rPr lang="en-US" sz="3200" b="1">
                <a:latin typeface="Times New Roman" charset="0"/>
                <a:cs typeface="Times New Roman" charset="0"/>
              </a:rPr>
              <a:t>Assistant State Superintendent</a:t>
            </a:r>
          </a:p>
          <a:p>
            <a:pPr>
              <a:buFont typeface="Wingdings" charset="0"/>
              <a:buNone/>
            </a:pPr>
            <a:r>
              <a:rPr lang="en-US" sz="2000">
                <a:latin typeface="Times New Roman" charset="0"/>
                <a:cs typeface="Times New Roman" charset="0"/>
              </a:rPr>
              <a:t>Division of Student, Family and School Support</a:t>
            </a:r>
          </a:p>
          <a:p>
            <a:pPr>
              <a:buFont typeface="Wingdings" charset="0"/>
              <a:buNone/>
            </a:pPr>
            <a:r>
              <a:rPr lang="en-US" sz="2000">
                <a:latin typeface="Times New Roman" charset="0"/>
                <a:cs typeface="Times New Roman" charset="0"/>
              </a:rPr>
              <a:t>Maryland State Department of Education</a:t>
            </a:r>
          </a:p>
          <a:p>
            <a:pPr>
              <a:buFont typeface="Wingdings" charset="0"/>
              <a:buNone/>
            </a:pPr>
            <a:r>
              <a:rPr lang="en-US" sz="2000">
                <a:latin typeface="Times New Roman" charset="0"/>
                <a:cs typeface="Times New Roman" charset="0"/>
              </a:rPr>
              <a:t>200 West Baltimore Street, Baltimore MD 21201</a:t>
            </a:r>
          </a:p>
          <a:p>
            <a:pPr>
              <a:buFont typeface="Wingdings" charset="0"/>
              <a:buNone/>
            </a:pPr>
            <a:r>
              <a:rPr lang="en-US" sz="2000">
                <a:latin typeface="Times New Roman" charset="0"/>
                <a:cs typeface="Times New Roman" charset="0"/>
              </a:rPr>
              <a:t>Phone:</a:t>
            </a:r>
            <a:r>
              <a:rPr lang="en-US" sz="2000">
                <a:latin typeface="Times New Roman" charset="0"/>
                <a:cs typeface="Times New Roman" charset="0"/>
                <a:hlinkClick r:id="rId3"/>
              </a:rPr>
              <a:t>410-767-0274</a:t>
            </a:r>
            <a:r>
              <a:rPr lang="en-US" sz="2000">
                <a:latin typeface="Times New Roman" charset="0"/>
                <a:cs typeface="Times New Roman" charset="0"/>
              </a:rPr>
              <a:t>  Fax: </a:t>
            </a:r>
            <a:r>
              <a:rPr lang="en-US" sz="2000">
                <a:latin typeface="Times New Roman" charset="0"/>
                <a:cs typeface="Times New Roman" charset="0"/>
                <a:hlinkClick r:id="rId4"/>
              </a:rPr>
              <a:t>410-333-8148</a:t>
            </a:r>
            <a:endParaRPr lang="en-US" sz="2000">
              <a:latin typeface="Times New Roman" charset="0"/>
              <a:cs typeface="Times New Roman" charset="0"/>
            </a:endParaRPr>
          </a:p>
          <a:p>
            <a:pPr>
              <a:buFont typeface="Wingdings" charset="0"/>
              <a:buNone/>
            </a:pPr>
            <a:r>
              <a:rPr lang="en-US" sz="2000" i="1">
                <a:latin typeface="Times New Roman" charset="0"/>
                <a:cs typeface="Times New Roman" charset="0"/>
                <a:hlinkClick r:id="rId5"/>
              </a:rPr>
              <a:t>Kristina.kyles@maryland.gov</a:t>
            </a:r>
            <a:endParaRPr lang="en-US" sz="2000">
              <a:latin typeface="Times New Roman" charset="0"/>
              <a:cs typeface="Times New Roman" charset="0"/>
            </a:endParaRPr>
          </a:p>
          <a:p>
            <a:pPr>
              <a:buFont typeface="Wingdings" charset="0"/>
              <a:buNone/>
            </a:pPr>
            <a:endParaRPr lang="en-US" sz="2400">
              <a:latin typeface="Times New Roman" charset="0"/>
              <a:cs typeface="Times New Roman" charset="0"/>
            </a:endParaRPr>
          </a:p>
        </p:txBody>
      </p:sp>
      <p:sp>
        <p:nvSpPr>
          <p:cNvPr id="5123" name="Title 1"/>
          <p:cNvSpPr txBox="1">
            <a:spLocks/>
          </p:cNvSpPr>
          <p:nvPr/>
        </p:nvSpPr>
        <p:spPr bwMode="auto">
          <a:xfrm>
            <a:off x="762000" y="1219200"/>
            <a:ext cx="7620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buFontTx/>
              <a:buBlip>
                <a:blip r:embed="rId6"/>
              </a:buBlip>
            </a:pPr>
            <a:r>
              <a:rPr lang="en-US" sz="3600" b="1">
                <a:solidFill>
                  <a:srgbClr val="FF0000"/>
                </a:solidFill>
                <a:cs typeface="Times New Roman" charset="0"/>
              </a:rPr>
              <a:t>PRESENTATION OF </a:t>
            </a:r>
          </a:p>
          <a:p>
            <a:r>
              <a:rPr lang="en-US" sz="3600" b="1">
                <a:solidFill>
                  <a:srgbClr val="FF0000"/>
                </a:solidFill>
                <a:cs typeface="Times New Roman" charset="0"/>
              </a:rPr>
              <a:t>   MTSS MARYLAND</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C:\Users\messenmacher\AppData\Local\Microsoft\Windows\Temporary Internet Files\Content.IE5\QDHSOANB\problem-gap[1].png"/>
          <p:cNvPicPr>
            <a:picLocks noChangeAspect="1" noChangeArrowheads="1"/>
          </p:cNvPicPr>
          <p:nvPr/>
        </p:nvPicPr>
        <p:blipFill>
          <a:blip r:embed="rId3" cstate="email">
            <a:extLst>
              <a:ext uri="{28A0092B-C50C-407E-A947-70E740481C1C}">
                <a14:useLocalDpi xmlns:a14="http://schemas.microsoft.com/office/drawing/2010/main" val="0"/>
              </a:ext>
            </a:extLst>
          </a:blip>
          <a:srcRect l="63499" t="3789" r="10001" b="33781"/>
          <a:stretch>
            <a:fillRect/>
          </a:stretch>
        </p:blipFill>
        <p:spPr bwMode="auto">
          <a:xfrm>
            <a:off x="6235700" y="533400"/>
            <a:ext cx="2908300"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Box 16"/>
          <p:cNvSpPr txBox="1">
            <a:spLocks noChangeArrowheads="1"/>
          </p:cNvSpPr>
          <p:nvPr/>
        </p:nvSpPr>
        <p:spPr bwMode="auto">
          <a:xfrm>
            <a:off x="6553200" y="3011488"/>
            <a:ext cx="220980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ctr" eaLnBrk="1" hangingPunct="1"/>
            <a:r>
              <a:rPr lang="en-US" b="1"/>
              <a:t>All Students </a:t>
            </a:r>
          </a:p>
          <a:p>
            <a:pPr algn="ctr" eaLnBrk="1" hangingPunct="1"/>
            <a:r>
              <a:rPr lang="en-US" b="1"/>
              <a:t>Birth to 21</a:t>
            </a:r>
          </a:p>
        </p:txBody>
      </p:sp>
      <p:pic>
        <p:nvPicPr>
          <p:cNvPr id="17412" name="Picture 17" descr="kids.jpg"/>
          <p:cNvPicPr>
            <a:picLocks noChangeAspect="1"/>
          </p:cNvPicPr>
          <p:nvPr/>
        </p:nvPicPr>
        <p:blipFill>
          <a:blip r:embed="rId4" cstate="email">
            <a:extLst>
              <a:ext uri="{28A0092B-C50C-407E-A947-70E740481C1C}">
                <a14:useLocalDpi xmlns:a14="http://schemas.microsoft.com/office/drawing/2010/main" val="0"/>
              </a:ext>
            </a:extLst>
          </a:blip>
          <a:srcRect l="3915" r="6023"/>
          <a:stretch>
            <a:fillRect/>
          </a:stretch>
        </p:blipFill>
        <p:spPr bwMode="auto">
          <a:xfrm>
            <a:off x="6813550" y="865188"/>
            <a:ext cx="202565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Date Placeholder 21"/>
          <p:cNvSpPr>
            <a:spLocks noGrp="1"/>
          </p:cNvSpPr>
          <p:nvPr>
            <p:ph type="dt" sz="quarter" idx="10"/>
          </p:nvPr>
        </p:nvSpPr>
        <p:spPr/>
        <p:txBody>
          <a:bodyPr/>
          <a:lstStyle/>
          <a:p>
            <a:pPr>
              <a:defRPr/>
            </a:pPr>
            <a:r>
              <a:rPr lang="en-US"/>
              <a:t>MTSS Maryland Webinar March 19, 2015</a:t>
            </a:r>
          </a:p>
        </p:txBody>
      </p:sp>
      <p:sp>
        <p:nvSpPr>
          <p:cNvPr id="17414" name="TextBox 22"/>
          <p:cNvSpPr txBox="1">
            <a:spLocks noChangeArrowheads="1"/>
          </p:cNvSpPr>
          <p:nvPr/>
        </p:nvSpPr>
        <p:spPr bwMode="auto">
          <a:xfrm>
            <a:off x="6477000" y="4578350"/>
            <a:ext cx="2362200" cy="984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ctr" eaLnBrk="1" hangingPunct="1"/>
            <a:r>
              <a:rPr lang="en-US" sz="1600" b="1"/>
              <a:t>Varied Skills &amp; Abilities</a:t>
            </a:r>
          </a:p>
          <a:p>
            <a:pPr algn="ctr" eaLnBrk="1" hangingPunct="1"/>
            <a:r>
              <a:rPr lang="en-US" sz="1400"/>
              <a:t>Academic</a:t>
            </a:r>
          </a:p>
          <a:p>
            <a:pPr algn="ctr" eaLnBrk="1" hangingPunct="1"/>
            <a:r>
              <a:rPr lang="en-US" sz="1400"/>
              <a:t>Social</a:t>
            </a:r>
          </a:p>
          <a:p>
            <a:pPr algn="ctr" eaLnBrk="1" hangingPunct="1"/>
            <a:r>
              <a:rPr lang="en-US" sz="1400"/>
              <a:t>Emotional</a:t>
            </a:r>
          </a:p>
        </p:txBody>
      </p:sp>
      <p:pic>
        <p:nvPicPr>
          <p:cNvPr id="17415" name="Picture 27" descr="Bridges.gif"/>
          <p:cNvPicPr>
            <a:picLocks noChangeAspect="1"/>
          </p:cNvPicPr>
          <p:nvPr/>
        </p:nvPicPr>
        <p:blipFill>
          <a:blip r:embed="rId5" cstate="email">
            <a:extLst>
              <a:ext uri="{28A0092B-C50C-407E-A947-70E740481C1C}">
                <a14:useLocalDpi xmlns:a14="http://schemas.microsoft.com/office/drawing/2010/main" val="0"/>
              </a:ext>
            </a:extLst>
          </a:blip>
          <a:srcRect l="56725" t="9647" r="4327" b="26144"/>
          <a:stretch>
            <a:fillRect/>
          </a:stretch>
        </p:blipFill>
        <p:spPr bwMode="auto">
          <a:xfrm>
            <a:off x="5791200" y="865188"/>
            <a:ext cx="13716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ontent Placeholder 3"/>
          <p:cNvSpPr>
            <a:spLocks noGrp="1"/>
          </p:cNvSpPr>
          <p:nvPr>
            <p:ph idx="1"/>
          </p:nvPr>
        </p:nvSpPr>
        <p:spPr>
          <a:xfrm>
            <a:off x="304800" y="533400"/>
            <a:ext cx="5638800" cy="6243638"/>
          </a:xfrm>
        </p:spPr>
        <p:txBody>
          <a:bodyPr/>
          <a:lstStyle/>
          <a:p>
            <a:pPr marL="0" indent="0">
              <a:buFont typeface="Wingdings" pitchFamily="2" charset="2"/>
              <a:buNone/>
              <a:defRPr/>
            </a:pPr>
            <a:r>
              <a:rPr lang="en-US" sz="3600" dirty="0" smtClean="0">
                <a:latin typeface="Times New Roman" panose="02020603050405020304" pitchFamily="18" charset="0"/>
                <a:ea typeface="+mn-ea"/>
                <a:cs typeface="Times New Roman" panose="02020603050405020304" pitchFamily="18" charset="0"/>
              </a:rPr>
              <a:t>LOCAL SCHOOL SYSTEM EFFORTS:</a:t>
            </a:r>
          </a:p>
          <a:p>
            <a:pPr>
              <a:lnSpc>
                <a:spcPct val="150000"/>
              </a:lnSpc>
              <a:buFont typeface="Wingdings" pitchFamily="2" charset="2"/>
              <a:buChar char="ü"/>
              <a:defRPr/>
            </a:pPr>
            <a:r>
              <a:rPr lang="en-US" sz="2800" dirty="0" smtClean="0">
                <a:ea typeface="+mn-ea"/>
              </a:rPr>
              <a:t>Decision Supports &amp; Data Systems</a:t>
            </a:r>
          </a:p>
          <a:p>
            <a:pPr>
              <a:lnSpc>
                <a:spcPct val="150000"/>
              </a:lnSpc>
              <a:buFont typeface="Wingdings" pitchFamily="2" charset="2"/>
              <a:buChar char="ü"/>
              <a:defRPr/>
            </a:pPr>
            <a:r>
              <a:rPr lang="en-US" sz="2800" dirty="0" smtClean="0">
                <a:ea typeface="+mn-ea"/>
              </a:rPr>
              <a:t>Information &amp; Resources</a:t>
            </a:r>
          </a:p>
          <a:p>
            <a:pPr>
              <a:lnSpc>
                <a:spcPct val="150000"/>
              </a:lnSpc>
              <a:buFont typeface="Wingdings" pitchFamily="2" charset="2"/>
              <a:buChar char="ü"/>
              <a:defRPr/>
            </a:pPr>
            <a:r>
              <a:rPr lang="en-US" sz="2800" dirty="0" smtClean="0">
                <a:ea typeface="+mn-ea"/>
              </a:rPr>
              <a:t>Incentives</a:t>
            </a:r>
          </a:p>
          <a:p>
            <a:pPr marL="0" indent="0">
              <a:buFont typeface="Wingdings" pitchFamily="2" charset="2"/>
              <a:buNone/>
              <a:defRPr/>
            </a:pPr>
            <a:endParaRPr lang="en-US" dirty="0">
              <a:ea typeface="+mn-ea"/>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nvPr>
        </p:nvGraphicFramePr>
        <p:xfrm>
          <a:off x="304800" y="703263"/>
          <a:ext cx="8610600" cy="5087937"/>
        </p:xfrm>
        <a:graphic>
          <a:graphicData uri="http://schemas.openxmlformats.org/drawingml/2006/table">
            <a:tbl>
              <a:tblPr firstRow="1" bandRow="1">
                <a:tableStyleId>{85BE263C-DBD7-4A20-BB59-AAB30ACAA65A}</a:tableStyleId>
              </a:tblPr>
              <a:tblGrid>
                <a:gridCol w="2362200"/>
                <a:gridCol w="6248400"/>
              </a:tblGrid>
              <a:tr h="716356">
                <a:tc>
                  <a:txBody>
                    <a:bodyPr/>
                    <a:lstStyle/>
                    <a:p>
                      <a:pPr algn="ctr"/>
                      <a:r>
                        <a:rPr lang="en-US" sz="2400" dirty="0" smtClean="0">
                          <a:latin typeface="Times New Roman" panose="02020603050405020304" pitchFamily="18" charset="0"/>
                          <a:cs typeface="Times New Roman" panose="02020603050405020304" pitchFamily="18" charset="0"/>
                        </a:rPr>
                        <a:t>NEXT</a:t>
                      </a:r>
                      <a:endParaRPr lang="en-US" sz="2400" dirty="0">
                        <a:latin typeface="Times New Roman" panose="02020603050405020304" pitchFamily="18" charset="0"/>
                        <a:cs typeface="Times New Roman" panose="02020603050405020304" pitchFamily="18" charset="0"/>
                      </a:endParaRPr>
                    </a:p>
                  </a:txBody>
                  <a:tcPr marT="45718" marB="45718" anchor="ctr"/>
                </a:tc>
                <a:tc>
                  <a:txBody>
                    <a:bodyPr/>
                    <a:lstStyle/>
                    <a:p>
                      <a:pPr algn="ctr"/>
                      <a:r>
                        <a:rPr lang="en-US" sz="2400" dirty="0" smtClean="0">
                          <a:latin typeface="Times New Roman" panose="02020603050405020304" pitchFamily="18" charset="0"/>
                          <a:cs typeface="Times New Roman" panose="02020603050405020304" pitchFamily="18" charset="0"/>
                        </a:rPr>
                        <a:t>Description of 4-year Implementation Plan</a:t>
                      </a:r>
                      <a:endParaRPr lang="en-US" sz="2400" dirty="0">
                        <a:latin typeface="Times New Roman" panose="02020603050405020304" pitchFamily="18" charset="0"/>
                        <a:cs typeface="Times New Roman" panose="02020603050405020304" pitchFamily="18" charset="0"/>
                      </a:endParaRPr>
                    </a:p>
                  </a:txBody>
                  <a:tcPr marT="45718" marB="45718" anchor="ctr"/>
                </a:tc>
              </a:tr>
              <a:tr h="1409102">
                <a:tc>
                  <a:txBody>
                    <a:bodyPr/>
                    <a:lstStyle/>
                    <a:p>
                      <a:pPr algn="ctr"/>
                      <a:r>
                        <a:rPr lang="en-US" sz="2000" b="1" dirty="0" smtClean="0">
                          <a:latin typeface="Times New Roman" panose="02020603050405020304" pitchFamily="18" charset="0"/>
                          <a:cs typeface="Times New Roman" panose="02020603050405020304" pitchFamily="18" charset="0"/>
                        </a:rPr>
                        <a:t>Installation</a:t>
                      </a:r>
                    </a:p>
                    <a:p>
                      <a:pPr algn="ctr"/>
                      <a:r>
                        <a:rPr lang="en-US" sz="2000" b="1" dirty="0" smtClean="0">
                          <a:latin typeface="Times New Roman" panose="02020603050405020304" pitchFamily="18" charset="0"/>
                          <a:cs typeface="Times New Roman" panose="02020603050405020304" pitchFamily="18" charset="0"/>
                        </a:rPr>
                        <a:t>2015-16</a:t>
                      </a:r>
                    </a:p>
                  </a:txBody>
                  <a:tcPr marT="45718" marB="45718" anchor="ctr"/>
                </a:tc>
                <a:tc>
                  <a:txBody>
                    <a:bodyPr/>
                    <a:lstStyle/>
                    <a:p>
                      <a:pPr algn="l"/>
                      <a:r>
                        <a:rPr lang="en-US" sz="1800" dirty="0" smtClean="0">
                          <a:latin typeface="Times New Roman" panose="02020603050405020304" pitchFamily="18" charset="0"/>
                          <a:cs typeface="Times New Roman" panose="02020603050405020304" pitchFamily="18" charset="0"/>
                        </a:rPr>
                        <a:t>Management level set up infrastructure to support successful implementation of coordinated multi-tiered systems of support.  Establish team and data systems, conduct audit of separate and shared work. Identify</a:t>
                      </a:r>
                      <a:r>
                        <a:rPr lang="en-US" sz="1800" baseline="0" dirty="0" smtClean="0">
                          <a:latin typeface="Times New Roman" panose="02020603050405020304" pitchFamily="18" charset="0"/>
                          <a:cs typeface="Times New Roman" panose="02020603050405020304" pitchFamily="18" charset="0"/>
                        </a:rPr>
                        <a:t> gaps in coordination and </a:t>
                      </a:r>
                      <a:r>
                        <a:rPr lang="en-US" sz="1800" dirty="0" smtClean="0">
                          <a:latin typeface="Times New Roman" panose="02020603050405020304" pitchFamily="18" charset="0"/>
                          <a:cs typeface="Times New Roman" panose="02020603050405020304" pitchFamily="18" charset="0"/>
                        </a:rPr>
                        <a:t>develop plan.</a:t>
                      </a:r>
                      <a:endParaRPr lang="en-US" sz="1800" dirty="0">
                        <a:latin typeface="Times New Roman" panose="02020603050405020304" pitchFamily="18" charset="0"/>
                        <a:cs typeface="Times New Roman" panose="02020603050405020304" pitchFamily="18" charset="0"/>
                      </a:endParaRPr>
                    </a:p>
                  </a:txBody>
                  <a:tcPr marT="45718" marB="45718" anchor="ctr"/>
                </a:tc>
              </a:tr>
              <a:tr h="1071155">
                <a:tc>
                  <a:txBody>
                    <a:bodyPr/>
                    <a:lstStyle/>
                    <a:p>
                      <a:pPr algn="ctr"/>
                      <a:r>
                        <a:rPr lang="en-US" sz="2000" b="1" dirty="0" smtClean="0">
                          <a:latin typeface="Times New Roman" panose="02020603050405020304" pitchFamily="18" charset="0"/>
                          <a:cs typeface="Times New Roman" panose="02020603050405020304" pitchFamily="18" charset="0"/>
                        </a:rPr>
                        <a:t>Initial Implementation</a:t>
                      </a:r>
                    </a:p>
                    <a:p>
                      <a:pPr algn="ctr"/>
                      <a:r>
                        <a:rPr lang="en-US" sz="2000" b="1" dirty="0" smtClean="0">
                          <a:latin typeface="Times New Roman" panose="02020603050405020304" pitchFamily="18" charset="0"/>
                          <a:cs typeface="Times New Roman" panose="02020603050405020304" pitchFamily="18" charset="0"/>
                        </a:rPr>
                        <a:t>2016-17</a:t>
                      </a:r>
                      <a:endParaRPr lang="en-US" sz="2000" b="1" dirty="0">
                        <a:latin typeface="Times New Roman" panose="02020603050405020304" pitchFamily="18" charset="0"/>
                        <a:cs typeface="Times New Roman" panose="02020603050405020304" pitchFamily="18" charset="0"/>
                      </a:endParaRPr>
                    </a:p>
                  </a:txBody>
                  <a:tcPr marT="45718" marB="45718" anchor="ctr"/>
                </a:tc>
                <a:tc>
                  <a:txBody>
                    <a:bodyPr/>
                    <a:lstStyle/>
                    <a:p>
                      <a:pPr algn="l"/>
                      <a:r>
                        <a:rPr lang="en-US" sz="1800" dirty="0" smtClean="0">
                          <a:latin typeface="Times New Roman" panose="02020603050405020304" pitchFamily="18" charset="0"/>
                          <a:cs typeface="Times New Roman" panose="02020603050405020304" pitchFamily="18" charset="0"/>
                        </a:rPr>
                        <a:t>Try out plan with current partners,  work out the details, learn and improve </a:t>
                      </a:r>
                      <a:r>
                        <a:rPr lang="en-US" sz="1800" baseline="0" dirty="0" smtClean="0">
                          <a:latin typeface="Times New Roman" panose="02020603050405020304" pitchFamily="18" charset="0"/>
                          <a:cs typeface="Times New Roman" panose="02020603050405020304" pitchFamily="18" charset="0"/>
                        </a:rPr>
                        <a:t> before expanding to other contexts.</a:t>
                      </a:r>
                      <a:endParaRPr lang="en-US" sz="1800" dirty="0">
                        <a:latin typeface="Times New Roman" panose="02020603050405020304" pitchFamily="18" charset="0"/>
                        <a:cs typeface="Times New Roman" panose="02020603050405020304" pitchFamily="18" charset="0"/>
                      </a:endParaRPr>
                    </a:p>
                  </a:txBody>
                  <a:tcPr marT="45718" marB="45718" anchor="ctr"/>
                </a:tc>
              </a:tr>
              <a:tr h="755662">
                <a:tc>
                  <a:txBody>
                    <a:bodyPr/>
                    <a:lstStyle/>
                    <a:p>
                      <a:pPr algn="ctr"/>
                      <a:r>
                        <a:rPr lang="en-US" sz="2000" b="1" dirty="0" smtClean="0">
                          <a:latin typeface="Times New Roman" panose="02020603050405020304" pitchFamily="18" charset="0"/>
                          <a:cs typeface="Times New Roman" panose="02020603050405020304" pitchFamily="18" charset="0"/>
                        </a:rPr>
                        <a:t>Elaboration</a:t>
                      </a:r>
                    </a:p>
                    <a:p>
                      <a:pPr algn="ctr"/>
                      <a:r>
                        <a:rPr lang="en-US" sz="2000" b="1" dirty="0" smtClean="0">
                          <a:latin typeface="Times New Roman" panose="02020603050405020304" pitchFamily="18" charset="0"/>
                          <a:cs typeface="Times New Roman" panose="02020603050405020304" pitchFamily="18" charset="0"/>
                        </a:rPr>
                        <a:t>2017-18</a:t>
                      </a:r>
                      <a:endParaRPr lang="en-US" sz="2000" b="1" dirty="0">
                        <a:latin typeface="Times New Roman" panose="02020603050405020304" pitchFamily="18" charset="0"/>
                        <a:cs typeface="Times New Roman" panose="02020603050405020304" pitchFamily="18" charset="0"/>
                      </a:endParaRPr>
                    </a:p>
                  </a:txBody>
                  <a:tcPr marT="45718" marB="45718" anchor="ctr"/>
                </a:tc>
                <a:tc>
                  <a:txBody>
                    <a:bodyPr/>
                    <a:lstStyle/>
                    <a:p>
                      <a:pPr algn="l"/>
                      <a:r>
                        <a:rPr lang="en-US" sz="1800" dirty="0" smtClean="0">
                          <a:latin typeface="Times New Roman" panose="02020603050405020304" pitchFamily="18" charset="0"/>
                          <a:cs typeface="Times New Roman" panose="02020603050405020304" pitchFamily="18" charset="0"/>
                        </a:rPr>
                        <a:t>Expand  program/practices to other contexts,  and apply</a:t>
                      </a:r>
                      <a:r>
                        <a:rPr lang="en-US" sz="1800" baseline="0" dirty="0" smtClean="0">
                          <a:latin typeface="Times New Roman" panose="02020603050405020304" pitchFamily="18" charset="0"/>
                          <a:cs typeface="Times New Roman" panose="02020603050405020304" pitchFamily="18" charset="0"/>
                        </a:rPr>
                        <a:t> lessons learned</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a:txBody>
                  <a:tcPr marT="45718" marB="45718" anchor="ctr"/>
                </a:tc>
              </a:tr>
              <a:tr h="1135662">
                <a:tc>
                  <a:txBody>
                    <a:bodyPr/>
                    <a:lstStyle/>
                    <a:p>
                      <a:pPr algn="ctr"/>
                      <a:r>
                        <a:rPr lang="en-US" sz="2000" b="1" dirty="0" smtClean="0">
                          <a:latin typeface="Times New Roman" panose="02020603050405020304" pitchFamily="18" charset="0"/>
                          <a:cs typeface="Times New Roman" panose="02020603050405020304" pitchFamily="18" charset="0"/>
                        </a:rPr>
                        <a:t>Continuous Improvement/ Regeneration</a:t>
                      </a:r>
                      <a:endParaRPr lang="en-US" sz="2000" b="1" dirty="0">
                        <a:latin typeface="Times New Roman" panose="02020603050405020304" pitchFamily="18" charset="0"/>
                        <a:cs typeface="Times New Roman" panose="02020603050405020304" pitchFamily="18" charset="0"/>
                      </a:endParaRPr>
                    </a:p>
                  </a:txBody>
                  <a:tcPr marT="45718" marB="45718" anchor="ctr"/>
                </a:tc>
                <a:tc>
                  <a:txBody>
                    <a:bodyPr/>
                    <a:lstStyle/>
                    <a:p>
                      <a:pPr algn="l"/>
                      <a:r>
                        <a:rPr lang="en-US" sz="1800" dirty="0" smtClean="0">
                          <a:latin typeface="Times New Roman" panose="02020603050405020304" pitchFamily="18" charset="0"/>
                          <a:cs typeface="Times New Roman" panose="02020603050405020304" pitchFamily="18" charset="0"/>
                        </a:rPr>
                        <a:t>Ongoing evaluation</a:t>
                      </a:r>
                      <a:r>
                        <a:rPr lang="en-US" sz="1800" baseline="0" dirty="0" smtClean="0">
                          <a:latin typeface="Times New Roman" panose="02020603050405020304" pitchFamily="18" charset="0"/>
                          <a:cs typeface="Times New Roman" panose="02020603050405020304" pitchFamily="18" charset="0"/>
                        </a:rPr>
                        <a:t> for efficiency of coordinated systems, effectiveness of multi-tiered practices, and excellence in improving student outcomes.</a:t>
                      </a:r>
                      <a:endParaRPr lang="en-US" sz="1800" dirty="0">
                        <a:latin typeface="Times New Roman" panose="02020603050405020304" pitchFamily="18" charset="0"/>
                        <a:cs typeface="Times New Roman" panose="02020603050405020304" pitchFamily="18" charset="0"/>
                      </a:endParaRPr>
                    </a:p>
                  </a:txBody>
                  <a:tcPr marT="45718" marB="45718" anchor="ct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2"/>
          <p:cNvSpPr>
            <a:spLocks noGrp="1"/>
          </p:cNvSpPr>
          <p:nvPr>
            <p:ph idx="1"/>
          </p:nvPr>
        </p:nvSpPr>
        <p:spPr>
          <a:xfrm>
            <a:off x="457200" y="1981200"/>
            <a:ext cx="8382000" cy="3733800"/>
          </a:xfrm>
        </p:spPr>
        <p:txBody>
          <a:bodyPr/>
          <a:lstStyle/>
          <a:p>
            <a:pPr marL="514350" indent="-514350">
              <a:lnSpc>
                <a:spcPct val="200000"/>
              </a:lnSpc>
              <a:buFont typeface="Wingdings" charset="0"/>
              <a:buNone/>
            </a:pPr>
            <a:r>
              <a:rPr lang="en-US" b="1" dirty="0">
                <a:latin typeface="Times New Roman" charset="0"/>
                <a:cs typeface="Times New Roman" charset="0"/>
              </a:rPr>
              <a:t>Response from </a:t>
            </a:r>
            <a:r>
              <a:rPr lang="en-US" b="1" dirty="0" smtClean="0">
                <a:latin typeface="Times New Roman" charset="0"/>
                <a:cs typeface="Times New Roman" charset="0"/>
              </a:rPr>
              <a:t>Title I Coordinators </a:t>
            </a:r>
            <a:endParaRPr lang="en-US" b="1" dirty="0">
              <a:latin typeface="Times New Roman" charset="0"/>
              <a:cs typeface="Times New Roman" charset="0"/>
            </a:endParaRPr>
          </a:p>
          <a:p>
            <a:pPr marL="514350" indent="-514350">
              <a:buFont typeface="Arial" charset="0"/>
              <a:buAutoNum type="arabicPeriod"/>
            </a:pPr>
            <a:r>
              <a:rPr lang="en-US" sz="2800" dirty="0">
                <a:latin typeface="Times New Roman" charset="0"/>
                <a:cs typeface="Times New Roman" charset="0"/>
              </a:rPr>
              <a:t>How does this plan align with your current work?  </a:t>
            </a:r>
          </a:p>
          <a:p>
            <a:pPr marL="514350" indent="-514350">
              <a:buFont typeface="Arial" charset="0"/>
              <a:buAutoNum type="arabicPeriod"/>
            </a:pPr>
            <a:r>
              <a:rPr lang="en-US" sz="2800" dirty="0">
                <a:latin typeface="Times New Roman" charset="0"/>
                <a:cs typeface="Times New Roman" charset="0"/>
              </a:rPr>
              <a:t>Are there gaps in your systems of support that can be met by this plan?</a:t>
            </a:r>
          </a:p>
          <a:p>
            <a:pPr marL="514350" indent="-514350">
              <a:buFont typeface="Arial" charset="0"/>
              <a:buAutoNum type="arabicPeriod"/>
            </a:pPr>
            <a:r>
              <a:rPr lang="en-US" sz="2800" dirty="0">
                <a:latin typeface="Times New Roman" charset="0"/>
                <a:cs typeface="Times New Roman" charset="0"/>
              </a:rPr>
              <a:t>What professional development and technical assistance would you like to see MSDE provide?</a:t>
            </a:r>
          </a:p>
          <a:p>
            <a:pPr marL="952500" lvl="1" indent="-514350">
              <a:buFont typeface="Arial" charset="0"/>
              <a:buAutoNum type="arabicPeriod"/>
            </a:pPr>
            <a:endParaRPr lang="en-US" sz="2400" dirty="0">
              <a:latin typeface="Times New Roman" charset="0"/>
              <a:cs typeface="Times New Roman" charset="0"/>
            </a:endParaRPr>
          </a:p>
        </p:txBody>
      </p:sp>
      <p:sp>
        <p:nvSpPr>
          <p:cNvPr id="5" name="Title 1"/>
          <p:cNvSpPr txBox="1">
            <a:spLocks/>
          </p:cNvSpPr>
          <p:nvPr/>
        </p:nvSpPr>
        <p:spPr>
          <a:xfrm>
            <a:off x="304800" y="427038"/>
            <a:ext cx="4800600" cy="1143000"/>
          </a:xfrm>
          <a:prstGeom prst="rect">
            <a:avLst/>
          </a:prstGeom>
        </p:spPr>
        <p:txBody>
          <a:bodyPr anchor="ctr">
            <a:normAutofit/>
          </a:bodyPr>
          <a:lstStyle>
            <a:lvl1pPr defTabSz="457200" eaLnBrk="0" hangingPunct="0">
              <a:defRPr>
                <a:solidFill>
                  <a:schemeClr val="tx1"/>
                </a:solidFill>
                <a:latin typeface="Times New Roman" charset="0"/>
                <a:ea typeface="ＭＳ Ｐゴシック" charset="0"/>
                <a:cs typeface="Arial" charset="0"/>
              </a:defRPr>
            </a:lvl1pPr>
            <a:lvl2pPr marL="742950" indent="-285750" defTabSz="457200" eaLnBrk="0" hangingPunct="0">
              <a:defRPr>
                <a:solidFill>
                  <a:schemeClr val="tx1"/>
                </a:solidFill>
                <a:latin typeface="Times New Roman" charset="0"/>
                <a:ea typeface="Arial" charset="0"/>
                <a:cs typeface="Arial" charset="0"/>
              </a:defRPr>
            </a:lvl2pPr>
            <a:lvl3pPr marL="1143000" indent="-228600" defTabSz="457200" eaLnBrk="0" hangingPunct="0">
              <a:defRPr>
                <a:solidFill>
                  <a:schemeClr val="tx1"/>
                </a:solidFill>
                <a:latin typeface="Times New Roman" charset="0"/>
                <a:ea typeface="Arial" charset="0"/>
                <a:cs typeface="Arial" charset="0"/>
              </a:defRPr>
            </a:lvl3pPr>
            <a:lvl4pPr marL="1600200" indent="-228600" defTabSz="457200" eaLnBrk="0" hangingPunct="0">
              <a:defRPr>
                <a:solidFill>
                  <a:schemeClr val="tx1"/>
                </a:solidFill>
                <a:latin typeface="Times New Roman" charset="0"/>
                <a:ea typeface="Arial" charset="0"/>
                <a:cs typeface="Arial" charset="0"/>
              </a:defRPr>
            </a:lvl4pPr>
            <a:lvl5pPr marL="2057400" indent="-228600" defTabSz="4572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ctr" eaLnBrk="1" hangingPunct="1"/>
            <a:r>
              <a:rPr lang="ja-JP" altLang="en-US" sz="4100">
                <a:cs typeface="Times New Roman" charset="0"/>
              </a:rPr>
              <a:t>“</a:t>
            </a:r>
            <a:r>
              <a:rPr lang="en-US" sz="4100">
                <a:cs typeface="Times New Roman" charset="0"/>
              </a:rPr>
              <a:t>Town Hall Meeting</a:t>
            </a:r>
            <a:r>
              <a:rPr lang="ja-JP" altLang="en-US" sz="4100">
                <a:cs typeface="Times New Roman" charset="0"/>
              </a:rPr>
              <a:t>”</a:t>
            </a:r>
            <a:endParaRPr lang="en-US" sz="4100">
              <a:cs typeface="Times New Roman" charset="0"/>
            </a:endParaRPr>
          </a:p>
        </p:txBody>
      </p:sp>
      <p:pic>
        <p:nvPicPr>
          <p:cNvPr id="28676" name="Picture 6" descr="http://www.spinedu.com/wp-content/uploads/2013/05/SHIFT.jpg"/>
          <p:cNvPicPr>
            <a:picLocks noChangeAspect="1" noChangeArrowheads="1"/>
          </p:cNvPicPr>
          <p:nvPr/>
        </p:nvPicPr>
        <p:blipFill>
          <a:blip r:embed="rId3" cstate="email">
            <a:extLst>
              <a:ext uri="{28A0092B-C50C-407E-A947-70E740481C1C}">
                <a14:useLocalDpi xmlns:a14="http://schemas.microsoft.com/office/drawing/2010/main" val="0"/>
              </a:ext>
            </a:extLst>
          </a:blip>
          <a:srcRect b="13693"/>
          <a:stretch>
            <a:fillRect/>
          </a:stretch>
        </p:blipFill>
        <p:spPr bwMode="auto">
          <a:xfrm>
            <a:off x="5029200" y="0"/>
            <a:ext cx="4114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a:latin typeface="Times New Roman" charset="0"/>
                <a:cs typeface="Times New Roman" charset="0"/>
              </a:rPr>
              <a:t>Purpose of the </a:t>
            </a:r>
            <a:r>
              <a:rPr lang="en-US" dirty="0" smtClean="0">
                <a:latin typeface="Times New Roman" charset="0"/>
                <a:cs typeface="Times New Roman" charset="0"/>
              </a:rPr>
              <a:t>Discussion</a:t>
            </a:r>
            <a:endParaRPr lang="en-US" dirty="0">
              <a:latin typeface="Times New Roman" charset="0"/>
              <a:cs typeface="Times New Roman" charset="0"/>
            </a:endParaRPr>
          </a:p>
        </p:txBody>
      </p:sp>
      <p:sp>
        <p:nvSpPr>
          <p:cNvPr id="6147" name="Content Placeholder 2"/>
          <p:cNvSpPr>
            <a:spLocks noGrp="1"/>
          </p:cNvSpPr>
          <p:nvPr>
            <p:ph idx="1"/>
          </p:nvPr>
        </p:nvSpPr>
        <p:spPr>
          <a:xfrm>
            <a:off x="457200" y="2133600"/>
            <a:ext cx="8153400" cy="3997325"/>
          </a:xfrm>
        </p:spPr>
        <p:txBody>
          <a:bodyPr/>
          <a:lstStyle/>
          <a:p>
            <a:pPr>
              <a:spcBef>
                <a:spcPct val="0"/>
              </a:spcBef>
              <a:spcAft>
                <a:spcPts val="1800"/>
              </a:spcAft>
            </a:pPr>
            <a:r>
              <a:rPr lang="en-US">
                <a:latin typeface="Times New Roman" charset="0"/>
                <a:cs typeface="Times New Roman" charset="0"/>
              </a:rPr>
              <a:t>Update on the strategic shift of the Division of Student, Family, and School Support (DOSFSS) for PBIS Maryland. </a:t>
            </a:r>
          </a:p>
          <a:p>
            <a:pPr>
              <a:spcBef>
                <a:spcPct val="0"/>
              </a:spcBef>
              <a:spcAft>
                <a:spcPts val="1800"/>
              </a:spcAft>
            </a:pPr>
            <a:r>
              <a:rPr lang="en-US">
                <a:latin typeface="Times New Roman" charset="0"/>
                <a:cs typeface="Times New Roman" charset="0"/>
              </a:rPr>
              <a:t>Give stakeholders the opportunity to provide feedback to the MTSS Maryland Report to the State Board of Education</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4000">
                <a:latin typeface="Times New Roman" charset="0"/>
                <a:cs typeface="Times New Roman" charset="0"/>
              </a:rPr>
              <a:t>WHY?</a:t>
            </a:r>
          </a:p>
        </p:txBody>
      </p:sp>
      <p:pic>
        <p:nvPicPr>
          <p:cNvPr id="9219" name="Picture 6" descr="C:\Users\messenmacher\AppData\Local\Microsoft\Windows\Temporary Internet Files\Content.IE5\SSUKU3SX\closing_the_gap[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05000" y="1828800"/>
            <a:ext cx="5486400" cy="3665538"/>
          </a:xfrm>
          <a:noFill/>
        </p:spPr>
      </p:pic>
      <p:pic>
        <p:nvPicPr>
          <p:cNvPr id="9220" name="Picture 7" descr="C:\Users\messenmacher\AppData\Local\Microsoft\Windows\Temporary Internet Files\Content.IE5\QDHSOANB\problem-gap[1].png"/>
          <p:cNvPicPr>
            <a:picLocks noChangeAspect="1" noChangeArrowheads="1"/>
          </p:cNvPicPr>
          <p:nvPr/>
        </p:nvPicPr>
        <p:blipFill>
          <a:blip r:embed="rId4" cstate="email">
            <a:extLst>
              <a:ext uri="{28A0092B-C50C-407E-A947-70E740481C1C}">
                <a14:useLocalDpi xmlns:a14="http://schemas.microsoft.com/office/drawing/2010/main" val="0"/>
              </a:ext>
            </a:extLst>
          </a:blip>
          <a:srcRect l="6667" t="3789" r="10001" b="25385"/>
          <a:stretch>
            <a:fillRect/>
          </a:stretch>
        </p:blipFill>
        <p:spPr bwMode="auto">
          <a:xfrm>
            <a:off x="0" y="533400"/>
            <a:ext cx="91440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14"/>
          <p:cNvSpPr txBox="1">
            <a:spLocks noChangeArrowheads="1"/>
          </p:cNvSpPr>
          <p:nvPr/>
        </p:nvSpPr>
        <p:spPr bwMode="auto">
          <a:xfrm>
            <a:off x="533400" y="2706688"/>
            <a:ext cx="213360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ctr" eaLnBrk="1" hangingPunct="1"/>
            <a:r>
              <a:rPr lang="en-US" b="1"/>
              <a:t>Career and College Readiness</a:t>
            </a:r>
          </a:p>
        </p:txBody>
      </p:sp>
      <p:sp>
        <p:nvSpPr>
          <p:cNvPr id="9222" name="TextBox 16"/>
          <p:cNvSpPr txBox="1">
            <a:spLocks noChangeArrowheads="1"/>
          </p:cNvSpPr>
          <p:nvPr/>
        </p:nvSpPr>
        <p:spPr bwMode="auto">
          <a:xfrm>
            <a:off x="6553200" y="3011488"/>
            <a:ext cx="220980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ctr" eaLnBrk="1" hangingPunct="1"/>
            <a:r>
              <a:rPr lang="en-US" b="1"/>
              <a:t>All Students </a:t>
            </a:r>
          </a:p>
          <a:p>
            <a:pPr algn="ctr" eaLnBrk="1" hangingPunct="1"/>
            <a:r>
              <a:rPr lang="en-US" b="1"/>
              <a:t>Birth to 21</a:t>
            </a:r>
          </a:p>
        </p:txBody>
      </p:sp>
      <p:pic>
        <p:nvPicPr>
          <p:cNvPr id="9223" name="Picture 17" descr="kids.jpg"/>
          <p:cNvPicPr>
            <a:picLocks noChangeAspect="1"/>
          </p:cNvPicPr>
          <p:nvPr/>
        </p:nvPicPr>
        <p:blipFill>
          <a:blip r:embed="rId5" cstate="email">
            <a:extLst>
              <a:ext uri="{28A0092B-C50C-407E-A947-70E740481C1C}">
                <a14:useLocalDpi xmlns:a14="http://schemas.microsoft.com/office/drawing/2010/main" val="0"/>
              </a:ext>
            </a:extLst>
          </a:blip>
          <a:srcRect l="3915" r="6023"/>
          <a:stretch>
            <a:fillRect/>
          </a:stretch>
        </p:blipFill>
        <p:spPr bwMode="auto">
          <a:xfrm>
            <a:off x="6705600" y="914400"/>
            <a:ext cx="19589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3" descr="C:\Users\messenmacher\AppData\Local\Microsoft\Windows\Temporary Internet Files\Content.IE5\VR3URNKP\silos_201308_MariePlocharz[1].jpg"/>
          <p:cNvPicPr>
            <a:picLocks noChangeAspect="1" noChangeArrowheads="1"/>
          </p:cNvPicPr>
          <p:nvPr/>
        </p:nvPicPr>
        <p:blipFill>
          <a:blip r:embed="rId6" cstate="email">
            <a:extLst>
              <a:ext uri="{28A0092B-C50C-407E-A947-70E740481C1C}">
                <a14:useLocalDpi xmlns:a14="http://schemas.microsoft.com/office/drawing/2010/main" val="0"/>
              </a:ext>
            </a:extLst>
          </a:blip>
          <a:srcRect b="12000"/>
          <a:stretch>
            <a:fillRect/>
          </a:stretch>
        </p:blipFill>
        <p:spPr bwMode="auto">
          <a:xfrm>
            <a:off x="685800" y="762000"/>
            <a:ext cx="18462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Box 22"/>
          <p:cNvSpPr txBox="1">
            <a:spLocks noChangeArrowheads="1"/>
          </p:cNvSpPr>
          <p:nvPr/>
        </p:nvSpPr>
        <p:spPr bwMode="auto">
          <a:xfrm>
            <a:off x="6477000" y="4578350"/>
            <a:ext cx="2362200" cy="984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ctr" eaLnBrk="1" hangingPunct="1"/>
            <a:r>
              <a:rPr lang="en-US" sz="1600" b="1"/>
              <a:t>Varied Skills &amp; Abilities</a:t>
            </a:r>
          </a:p>
          <a:p>
            <a:pPr algn="ctr" eaLnBrk="1" hangingPunct="1"/>
            <a:r>
              <a:rPr lang="en-US" sz="1400"/>
              <a:t>Academic</a:t>
            </a:r>
          </a:p>
          <a:p>
            <a:pPr algn="ctr" eaLnBrk="1" hangingPunct="1"/>
            <a:r>
              <a:rPr lang="en-US" sz="1400"/>
              <a:t>Social</a:t>
            </a:r>
          </a:p>
          <a:p>
            <a:pPr algn="ctr" eaLnBrk="1" hangingPunct="1"/>
            <a:r>
              <a:rPr lang="en-US" sz="1400"/>
              <a:t>Emotional</a:t>
            </a:r>
          </a:p>
        </p:txBody>
      </p:sp>
      <p:sp>
        <p:nvSpPr>
          <p:cNvPr id="9226" name="TextBox 24"/>
          <p:cNvSpPr txBox="1">
            <a:spLocks noChangeArrowheads="1"/>
          </p:cNvSpPr>
          <p:nvPr/>
        </p:nvSpPr>
        <p:spPr bwMode="auto">
          <a:xfrm>
            <a:off x="457200" y="4578350"/>
            <a:ext cx="2362200" cy="984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ctr" eaLnBrk="1" hangingPunct="1"/>
            <a:r>
              <a:rPr lang="en-US" sz="1600" b="1"/>
              <a:t>Standards for Learning</a:t>
            </a:r>
          </a:p>
          <a:p>
            <a:pPr algn="ctr" eaLnBrk="1" hangingPunct="1"/>
            <a:r>
              <a:rPr lang="en-US" sz="1400"/>
              <a:t>Academic</a:t>
            </a:r>
          </a:p>
          <a:p>
            <a:pPr algn="ctr" eaLnBrk="1" hangingPunct="1"/>
            <a:r>
              <a:rPr lang="en-US" sz="1400"/>
              <a:t>Social</a:t>
            </a:r>
          </a:p>
          <a:p>
            <a:pPr algn="ctr" eaLnBrk="1" hangingPunct="1"/>
            <a:r>
              <a:rPr lang="en-US" sz="1400"/>
              <a:t>Emotional</a:t>
            </a:r>
          </a:p>
        </p:txBody>
      </p:sp>
      <p:pic>
        <p:nvPicPr>
          <p:cNvPr id="9227" name="Picture 27" descr="Bridges.gif"/>
          <p:cNvPicPr>
            <a:picLocks noChangeAspect="1"/>
          </p:cNvPicPr>
          <p:nvPr/>
        </p:nvPicPr>
        <p:blipFill>
          <a:blip r:embed="rId7" cstate="email">
            <a:extLst>
              <a:ext uri="{28A0092B-C50C-407E-A947-70E740481C1C}">
                <a14:useLocalDpi xmlns:a14="http://schemas.microsoft.com/office/drawing/2010/main" val="0"/>
              </a:ext>
            </a:extLst>
          </a:blip>
          <a:srcRect t="9647" r="9119" b="26144"/>
          <a:stretch>
            <a:fillRect/>
          </a:stretch>
        </p:blipFill>
        <p:spPr bwMode="auto">
          <a:xfrm>
            <a:off x="3124200" y="1779588"/>
            <a:ext cx="320040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3352800" y="933271"/>
            <a:ext cx="2743200" cy="1200329"/>
          </a:xfrm>
          <a:prstGeom prst="rect">
            <a:avLst/>
          </a:prstGeom>
          <a:noFill/>
        </p:spPr>
        <p:txBody>
          <a:bodyPr spcFirstLastPara="1">
            <a:prstTxWarp prst="textArchUp">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9600" b="1" dirty="0">
                <a:ln w="11430"/>
                <a:solidFill>
                  <a:srgbClr val="FF0000"/>
                </a:solidFill>
                <a:effectLst>
                  <a:glow rad="228600">
                    <a:schemeClr val="accent6">
                      <a:satMod val="175000"/>
                      <a:alpha val="40000"/>
                    </a:schemeClr>
                  </a:glow>
                  <a:outerShdw blurRad="80000" dist="40000" dir="5040000" algn="tl">
                    <a:srgbClr val="000000">
                      <a:alpha val="30000"/>
                    </a:srgbClr>
                  </a:outerShdw>
                </a:effectLst>
                <a:latin typeface="Times New Roman" pitchFamily="18" charset="0"/>
                <a:ea typeface="+mn-ea"/>
                <a:cs typeface="Arial" pitchFamily="34" charset="0"/>
              </a:rPr>
              <a:t>Why</a:t>
            </a:r>
            <a:r>
              <a:rPr lang="en-US" sz="9600" b="1" dirty="0">
                <a:ln w="11430"/>
                <a:solidFill>
                  <a:srgbClr val="FF0000"/>
                </a:solidFill>
                <a:effectLst>
                  <a:outerShdw blurRad="80000" dist="40000" dir="5040000" algn="tl">
                    <a:srgbClr val="000000">
                      <a:alpha val="30000"/>
                    </a:srgbClr>
                  </a:outerShdw>
                </a:effectLst>
                <a:latin typeface="Times New Roman" pitchFamily="18" charset="0"/>
                <a:ea typeface="+mn-ea"/>
                <a:cs typeface="Arial" pitchFamily="34" charset="0"/>
              </a:rPr>
              <a:t>?</a:t>
            </a:r>
          </a:p>
        </p:txBody>
      </p:sp>
      <p:sp>
        <p:nvSpPr>
          <p:cNvPr id="2" name="Hexagon 1"/>
          <p:cNvSpPr/>
          <p:nvPr/>
        </p:nvSpPr>
        <p:spPr bwMode="auto">
          <a:xfrm>
            <a:off x="2971800" y="3029744"/>
            <a:ext cx="3352800" cy="2837656"/>
          </a:xfrm>
          <a:prstGeom prst="hexagon">
            <a:avLst/>
          </a:prstGeom>
          <a:solidFill>
            <a:schemeClr val="accent2"/>
          </a:solidFill>
          <a:ln w="9525" cap="flat" cmpd="sng" algn="ctr">
            <a:solidFill>
              <a:schemeClr val="tx1"/>
            </a:solidFill>
            <a:prstDash val="solid"/>
            <a:round/>
            <a:headEnd type="none" w="med" len="med"/>
            <a:tailEnd type="none" w="med" len="med"/>
          </a:ln>
          <a:effectLst>
            <a:glow rad="139700">
              <a:schemeClr val="accent4">
                <a:satMod val="175000"/>
                <a:alpha val="40000"/>
              </a:schemeClr>
            </a:glow>
          </a:effectLst>
          <a:extLst/>
        </p:spPr>
        <p:txBody>
          <a:bodyPr/>
          <a:lstStyle/>
          <a:p>
            <a:pPr eaLnBrk="0" hangingPunct="0">
              <a:defRPr/>
            </a:pPr>
            <a:endParaRPr lang="en-US">
              <a:solidFill>
                <a:schemeClr val="accent1">
                  <a:lumMod val="40000"/>
                  <a:lumOff val="60000"/>
                </a:schemeClr>
              </a:solidFill>
              <a:latin typeface="Times New Roman" pitchFamily="18" charset="0"/>
              <a:ea typeface="+mn-ea"/>
              <a:cs typeface="Arial" pitchFamily="34" charset="0"/>
            </a:endParaRPr>
          </a:p>
        </p:txBody>
      </p:sp>
      <p:pic>
        <p:nvPicPr>
          <p:cNvPr id="9232" name="Picture 27" descr="Bridges.gif"/>
          <p:cNvPicPr>
            <a:picLocks noChangeAspect="1"/>
          </p:cNvPicPr>
          <p:nvPr/>
        </p:nvPicPr>
        <p:blipFill>
          <a:blip r:embed="rId8" cstate="email">
            <a:extLst>
              <a:ext uri="{28A0092B-C50C-407E-A947-70E740481C1C}">
                <a14:useLocalDpi xmlns:a14="http://schemas.microsoft.com/office/drawing/2010/main" val="0"/>
              </a:ext>
            </a:extLst>
          </a:blip>
          <a:srcRect l="56725" t="9647" r="4327" b="35229"/>
          <a:stretch>
            <a:fillRect/>
          </a:stretch>
        </p:blipFill>
        <p:spPr bwMode="auto">
          <a:xfrm>
            <a:off x="4724400" y="1865313"/>
            <a:ext cx="1371600"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3" name="TextBox 15"/>
          <p:cNvSpPr txBox="1">
            <a:spLocks noChangeArrowheads="1"/>
          </p:cNvSpPr>
          <p:nvPr/>
        </p:nvSpPr>
        <p:spPr bwMode="auto">
          <a:xfrm>
            <a:off x="3429000" y="3624263"/>
            <a:ext cx="2362200" cy="178435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algn="ctr" eaLnBrk="1" hangingPunct="1"/>
            <a:r>
              <a:rPr lang="en-US" sz="2200" b="1">
                <a:cs typeface="Times New Roman" charset="0"/>
              </a:rPr>
              <a:t>ACHIEVEMENT GAP</a:t>
            </a:r>
          </a:p>
          <a:p>
            <a:pPr algn="ctr" eaLnBrk="1" hangingPunct="1"/>
            <a:endParaRPr lang="en-US" sz="2200" b="1">
              <a:cs typeface="Times New Roman" charset="0"/>
            </a:endParaRPr>
          </a:p>
          <a:p>
            <a:pPr algn="ctr" eaLnBrk="1" hangingPunct="1"/>
            <a:r>
              <a:rPr lang="en-US" sz="2200" b="1">
                <a:cs typeface="Times New Roman" charset="0"/>
              </a:rPr>
              <a:t>SUPPORT SYSTEM GAP</a:t>
            </a:r>
          </a:p>
        </p:txBody>
      </p:sp>
    </p:spTree>
    <p:extLst>
      <p:ext uri="{BB962C8B-B14F-4D97-AF65-F5344CB8AC3E}">
        <p14:creationId xmlns:p14="http://schemas.microsoft.com/office/powerpoint/2010/main" val="29518263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ALIGNING POLICIES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66702168"/>
              </p:ext>
            </p:extLst>
          </p:nvPr>
        </p:nvGraphicFramePr>
        <p:xfrm>
          <a:off x="457200" y="1828800"/>
          <a:ext cx="8229600" cy="430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pPr>
              <a:defRPr/>
            </a:pPr>
            <a:r>
              <a:rPr lang="en-US" smtClean="0"/>
              <a:t>MTSS Maryland Webinar March 19, 2015</a:t>
            </a:r>
            <a:endParaRPr lang="en-US"/>
          </a:p>
        </p:txBody>
      </p:sp>
    </p:spTree>
    <p:extLst>
      <p:ext uri="{BB962C8B-B14F-4D97-AF65-F5344CB8AC3E}">
        <p14:creationId xmlns:p14="http://schemas.microsoft.com/office/powerpoint/2010/main" val="1347651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3">
            <a:extLst>
              <a:ext uri="{28A0092B-C50C-407E-A947-70E740481C1C}">
                <a14:useLocalDpi xmlns:a14="http://schemas.microsoft.com/office/drawing/2010/main" val="0"/>
              </a:ext>
            </a:extLst>
          </a:blip>
          <a:srcRect t="7452"/>
          <a:stretch>
            <a:fillRect/>
          </a:stretch>
        </p:blipFill>
        <p:spPr bwMode="auto">
          <a:xfrm>
            <a:off x="0" y="1219200"/>
            <a:ext cx="91440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a:spLocks noGrp="1"/>
          </p:cNvSpPr>
          <p:nvPr>
            <p:ph type="title"/>
          </p:nvPr>
        </p:nvSpPr>
        <p:spPr>
          <a:xfrm>
            <a:off x="381000" y="460375"/>
            <a:ext cx="8229600" cy="606425"/>
          </a:xfrm>
        </p:spPr>
        <p:txBody>
          <a:bodyPr/>
          <a:lstStyle/>
          <a:p>
            <a:pPr algn="ctr"/>
            <a:r>
              <a:rPr lang="en-US" sz="2400">
                <a:latin typeface="Arial" charset="0"/>
              </a:rPr>
              <a:t>Student Reality &amp; Being On Track to Graduation</a:t>
            </a:r>
          </a:p>
        </p:txBody>
      </p:sp>
      <p:sp>
        <p:nvSpPr>
          <p:cNvPr id="8196" name="TextBox 6"/>
          <p:cNvSpPr txBox="1">
            <a:spLocks noChangeArrowheads="1"/>
          </p:cNvSpPr>
          <p:nvPr/>
        </p:nvSpPr>
        <p:spPr bwMode="auto">
          <a:xfrm>
            <a:off x="1066800" y="25146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charset="0"/>
                <a:ea typeface="ＭＳ Ｐゴシック" charset="0"/>
                <a:cs typeface="Arial" charset="0"/>
              </a:defRPr>
            </a:lvl1pPr>
            <a:lvl2pPr marL="742950" indent="-285750" eaLnBrk="0" hangingPunct="0">
              <a:defRPr>
                <a:solidFill>
                  <a:schemeClr val="tx1"/>
                </a:solidFill>
                <a:latin typeface="Times New Roman" charset="0"/>
                <a:ea typeface="Arial" charset="0"/>
                <a:cs typeface="Arial" charset="0"/>
              </a:defRPr>
            </a:lvl2pPr>
            <a:lvl3pPr marL="1143000" indent="-228600" eaLnBrk="0" hangingPunct="0">
              <a:defRPr>
                <a:solidFill>
                  <a:schemeClr val="tx1"/>
                </a:solidFill>
                <a:latin typeface="Times New Roman" charset="0"/>
                <a:ea typeface="Arial" charset="0"/>
                <a:cs typeface="Arial" charset="0"/>
              </a:defRPr>
            </a:lvl3pPr>
            <a:lvl4pPr marL="1600200" indent="-228600" eaLnBrk="0" hangingPunct="0">
              <a:defRPr>
                <a:solidFill>
                  <a:schemeClr val="tx1"/>
                </a:solidFill>
                <a:latin typeface="Times New Roman" charset="0"/>
                <a:ea typeface="Arial" charset="0"/>
                <a:cs typeface="Arial" charset="0"/>
              </a:defRPr>
            </a:lvl4pPr>
            <a:lvl5pPr marL="2057400" indent="-228600" eaLnBrk="0" hangingPunct="0">
              <a:defRPr>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a:solidFill>
                  <a:schemeClr val="tx1"/>
                </a:solidFill>
                <a:latin typeface="Times New Roman" charset="0"/>
                <a:ea typeface="Arial" charset="0"/>
                <a:cs typeface="Arial" charset="0"/>
              </a:defRPr>
            </a:lvl9pPr>
          </a:lstStyle>
          <a:p>
            <a:pPr eaLnBrk="1" hangingPunct="1"/>
            <a:endParaRPr lang="en-US"/>
          </a:p>
        </p:txBody>
      </p:sp>
      <p:graphicFrame>
        <p:nvGraphicFramePr>
          <p:cNvPr id="11" name="Diagram 10"/>
          <p:cNvGraphicFramePr/>
          <p:nvPr>
            <p:extLst>
              <p:ext uri="{D42A27DB-BD31-4B8C-83A1-F6EECF244321}">
                <p14:modId xmlns:p14="http://schemas.microsoft.com/office/powerpoint/2010/main" val="2276497012"/>
              </p:ext>
            </p:extLst>
          </p:nvPr>
        </p:nvGraphicFramePr>
        <p:xfrm>
          <a:off x="152400" y="1219200"/>
          <a:ext cx="8991600" cy="563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9710623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ppt_x"/>
                                          </p:val>
                                        </p:tav>
                                        <p:tav tm="100000">
                                          <p:val>
                                            <p:strVal val="#ppt_x"/>
                                          </p:val>
                                        </p:tav>
                                      </p:tavLst>
                                    </p:anim>
                                    <p:anim calcmode="lin" valueType="num">
                                      <p:cBhvr additive="base">
                                        <p:cTn id="8" dur="5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smtClean="0"/>
              <a:t>MTSS Maryland Webinar March 19, 2015</a:t>
            </a:r>
            <a:endParaRPr lang="en-US"/>
          </a:p>
        </p:txBody>
      </p:sp>
      <p:cxnSp>
        <p:nvCxnSpPr>
          <p:cNvPr id="12" name="Straight Connector 11"/>
          <p:cNvCxnSpPr/>
          <p:nvPr/>
        </p:nvCxnSpPr>
        <p:spPr bwMode="auto">
          <a:xfrm>
            <a:off x="457200" y="3657600"/>
            <a:ext cx="2362200"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Picture 8" descr="wsccmodel.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38400" y="-34995"/>
            <a:ext cx="6802842" cy="6858000"/>
          </a:xfrm>
          <a:prstGeom prst="rect">
            <a:avLst/>
          </a:prstGeom>
        </p:spPr>
      </p:pic>
      <p:sp>
        <p:nvSpPr>
          <p:cNvPr id="10" name="Rectangle 9"/>
          <p:cNvSpPr/>
          <p:nvPr/>
        </p:nvSpPr>
        <p:spPr>
          <a:xfrm>
            <a:off x="228600" y="533400"/>
            <a:ext cx="3657600" cy="5663089"/>
          </a:xfrm>
          <a:prstGeom prst="rect">
            <a:avLst/>
          </a:prstGeom>
          <a:noFill/>
        </p:spPr>
        <p:txBody>
          <a:bodyPr wrap="square" lIns="91440" tIns="45720" rIns="91440" bIns="45720">
            <a:spAutoFit/>
          </a:bodyPr>
          <a:lstStyle/>
          <a:p>
            <a:r>
              <a:rPr lang="en-US" sz="4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Whole School</a:t>
            </a:r>
          </a:p>
          <a:p>
            <a:endPar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Whole</a:t>
            </a:r>
          </a:p>
          <a:p>
            <a:r>
              <a:rPr lang="en-US"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Community</a:t>
            </a:r>
          </a:p>
          <a:p>
            <a:endParaRPr lang="en-US" sz="4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en-US" sz="4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Whole Child</a:t>
            </a:r>
          </a:p>
          <a:p>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en-US"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ASCD: </a:t>
            </a:r>
          </a:p>
          <a:p>
            <a:r>
              <a:rPr lang="en-US"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Collaborative Approach to </a:t>
            </a:r>
          </a:p>
          <a:p>
            <a:r>
              <a:rPr lang="en-US"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Learning and Health</a:t>
            </a:r>
          </a:p>
        </p:txBody>
      </p:sp>
    </p:spTree>
    <p:extLst>
      <p:ext uri="{BB962C8B-B14F-4D97-AF65-F5344CB8AC3E}">
        <p14:creationId xmlns:p14="http://schemas.microsoft.com/office/powerpoint/2010/main" val="3866969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4"/>
          <p:cNvPicPr>
            <a:picLocks noGrp="1"/>
          </p:cNvPicPr>
          <p:nvPr>
            <p:ph idx="1"/>
          </p:nvPr>
        </p:nvPicPr>
        <p:blipFill>
          <a:blip r:embed="rId3">
            <a:extLst>
              <a:ext uri="{28A0092B-C50C-407E-A947-70E740481C1C}">
                <a14:useLocalDpi xmlns:a14="http://schemas.microsoft.com/office/drawing/2010/main" val="0"/>
              </a:ext>
            </a:extLst>
          </a:blip>
          <a:srcRect l="57104" t="30186" r="13457" b="24522"/>
          <a:stretch>
            <a:fillRect/>
          </a:stretch>
        </p:blipFill>
        <p:spPr>
          <a:xfrm>
            <a:off x="304800" y="1143000"/>
            <a:ext cx="8610600" cy="5638800"/>
          </a:xfrm>
        </p:spPr>
      </p:pic>
      <p:sp>
        <p:nvSpPr>
          <p:cNvPr id="19459" name="Title 6"/>
          <p:cNvSpPr>
            <a:spLocks noGrp="1"/>
          </p:cNvSpPr>
          <p:nvPr>
            <p:ph type="title"/>
          </p:nvPr>
        </p:nvSpPr>
        <p:spPr>
          <a:xfrm>
            <a:off x="457200" y="533400"/>
            <a:ext cx="8229600" cy="609600"/>
          </a:xfrm>
        </p:spPr>
        <p:txBody>
          <a:bodyPr/>
          <a:lstStyle/>
          <a:p>
            <a:r>
              <a:rPr lang="en-US" sz="3200">
                <a:latin typeface="Times New Roman" charset="0"/>
                <a:cs typeface="Times New Roman" charset="0"/>
              </a:rPr>
              <a:t>MTSS: Coordinated 3-Tiered Practices </a:t>
            </a:r>
          </a:p>
        </p:txBody>
      </p:sp>
    </p:spTree>
    <p:extLst>
      <p:ext uri="{BB962C8B-B14F-4D97-AF65-F5344CB8AC3E}">
        <p14:creationId xmlns:p14="http://schemas.microsoft.com/office/powerpoint/2010/main" val="40963367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Defining the What…</a:t>
            </a:r>
            <a:endParaRPr lang="en-US" dirty="0"/>
          </a:p>
        </p:txBody>
      </p:sp>
      <p:sp>
        <p:nvSpPr>
          <p:cNvPr id="6" name="Text Placeholder 5"/>
          <p:cNvSpPr>
            <a:spLocks noGrp="1"/>
          </p:cNvSpPr>
          <p:nvPr>
            <p:ph type="body" idx="1"/>
          </p:nvPr>
        </p:nvSpPr>
        <p:spPr/>
        <p:txBody>
          <a:bodyPr/>
          <a:lstStyle/>
          <a:p>
            <a:endParaRPr lang="en-US" dirty="0"/>
          </a:p>
        </p:txBody>
      </p:sp>
      <p:sp>
        <p:nvSpPr>
          <p:cNvPr id="4" name="Date Placeholder 3"/>
          <p:cNvSpPr>
            <a:spLocks noGrp="1"/>
          </p:cNvSpPr>
          <p:nvPr>
            <p:ph type="dt" sz="half" idx="10"/>
          </p:nvPr>
        </p:nvSpPr>
        <p:spPr/>
        <p:txBody>
          <a:bodyPr/>
          <a:lstStyle/>
          <a:p>
            <a:pPr>
              <a:defRPr/>
            </a:pPr>
            <a:r>
              <a:rPr lang="en-US" smtClean="0"/>
              <a:t>MTSS Maryland Webinar March 19, 2015</a:t>
            </a:r>
            <a:endParaRPr lang="en-US"/>
          </a:p>
        </p:txBody>
      </p:sp>
    </p:spTree>
    <p:extLst>
      <p:ext uri="{BB962C8B-B14F-4D97-AF65-F5344CB8AC3E}">
        <p14:creationId xmlns:p14="http://schemas.microsoft.com/office/powerpoint/2010/main" val="679113407"/>
      </p:ext>
    </p:extLst>
  </p:cSld>
  <p:clrMapOvr>
    <a:masterClrMapping/>
  </p:clrMapOvr>
</p:sld>
</file>

<file path=ppt/theme/theme1.xml><?xml version="1.0" encoding="utf-8"?>
<a:theme xmlns:a="http://schemas.openxmlformats.org/drawingml/2006/main" name="Alternatives to Suspension Action Planning 2014">
  <a:themeElements>
    <a:clrScheme name="MSDE PowerPoint Template 12">
      <a:dk1>
        <a:srgbClr val="000000"/>
      </a:dk1>
      <a:lt1>
        <a:srgbClr val="FFFFFF"/>
      </a:lt1>
      <a:dk2>
        <a:srgbClr val="420000"/>
      </a:dk2>
      <a:lt2>
        <a:srgbClr val="000000"/>
      </a:lt2>
      <a:accent1>
        <a:srgbClr val="CCCC00"/>
      </a:accent1>
      <a:accent2>
        <a:srgbClr val="F7D43F"/>
      </a:accent2>
      <a:accent3>
        <a:srgbClr val="FFFFFF"/>
      </a:accent3>
      <a:accent4>
        <a:srgbClr val="000000"/>
      </a:accent4>
      <a:accent5>
        <a:srgbClr val="E2E2AA"/>
      </a:accent5>
      <a:accent6>
        <a:srgbClr val="E0C038"/>
      </a:accent6>
      <a:hlink>
        <a:srgbClr val="996633"/>
      </a:hlink>
      <a:folHlink>
        <a:srgbClr val="993300"/>
      </a:folHlink>
    </a:clrScheme>
    <a:fontScheme name="MSDE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SDE PowerPoint Template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MSDE PowerPoint Template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MSDE PowerPoint Template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MSDE PowerPoint Template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MSDE PowerPoint Template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MSDE PowerPoint Template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MSDE PowerPoint Template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MSDE PowerPoint Template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MSDE PowerPoint Template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
      <a:clrScheme name="MSDE PowerPoint Template 10">
        <a:dk1>
          <a:srgbClr val="000000"/>
        </a:dk1>
        <a:lt1>
          <a:srgbClr val="FFFFFF"/>
        </a:lt1>
        <a:dk2>
          <a:srgbClr val="420000"/>
        </a:dk2>
        <a:lt2>
          <a:srgbClr val="000000"/>
        </a:lt2>
        <a:accent1>
          <a:srgbClr val="CCCC00"/>
        </a:accent1>
        <a:accent2>
          <a:srgbClr val="F4E30C"/>
        </a:accent2>
        <a:accent3>
          <a:srgbClr val="FFFFFF"/>
        </a:accent3>
        <a:accent4>
          <a:srgbClr val="000000"/>
        </a:accent4>
        <a:accent5>
          <a:srgbClr val="E2E2AA"/>
        </a:accent5>
        <a:accent6>
          <a:srgbClr val="DDCE0A"/>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MSDE PowerPoint Template 11">
        <a:dk1>
          <a:srgbClr val="000000"/>
        </a:dk1>
        <a:lt1>
          <a:srgbClr val="FFFFFF"/>
        </a:lt1>
        <a:dk2>
          <a:srgbClr val="420000"/>
        </a:dk2>
        <a:lt2>
          <a:srgbClr val="000000"/>
        </a:lt2>
        <a:accent1>
          <a:srgbClr val="CCCC00"/>
        </a:accent1>
        <a:accent2>
          <a:srgbClr val="F7F23F"/>
        </a:accent2>
        <a:accent3>
          <a:srgbClr val="FFFFFF"/>
        </a:accent3>
        <a:accent4>
          <a:srgbClr val="000000"/>
        </a:accent4>
        <a:accent5>
          <a:srgbClr val="E2E2AA"/>
        </a:accent5>
        <a:accent6>
          <a:srgbClr val="E0DB38"/>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MSDE PowerPoint Template 12">
        <a:dk1>
          <a:srgbClr val="000000"/>
        </a:dk1>
        <a:lt1>
          <a:srgbClr val="FFFFFF"/>
        </a:lt1>
        <a:dk2>
          <a:srgbClr val="420000"/>
        </a:dk2>
        <a:lt2>
          <a:srgbClr val="000000"/>
        </a:lt2>
        <a:accent1>
          <a:srgbClr val="CCCC00"/>
        </a:accent1>
        <a:accent2>
          <a:srgbClr val="F7D43F"/>
        </a:accent2>
        <a:accent3>
          <a:srgbClr val="FFFFFF"/>
        </a:accent3>
        <a:accent4>
          <a:srgbClr val="000000"/>
        </a:accent4>
        <a:accent5>
          <a:srgbClr val="E2E2AA"/>
        </a:accent5>
        <a:accent6>
          <a:srgbClr val="E0C038"/>
        </a:accent6>
        <a:hlink>
          <a:srgbClr val="996633"/>
        </a:hlink>
        <a:folHlink>
          <a:srgbClr val="99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Alternatives to Suspension Action Planning 2014</Template>
  <TotalTime>5279</TotalTime>
  <Words>1743</Words>
  <Application>Microsoft Macintosh PowerPoint</Application>
  <PresentationFormat>On-screen Show (4:3)</PresentationFormat>
  <Paragraphs>278</Paragraphs>
  <Slides>22</Slides>
  <Notes>14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Alternatives to Suspension Action Planning 2014</vt:lpstr>
      <vt:lpstr>MTSS Maryland:  Shift Happens Creating Positive Conditions for Learning through Coordinated Multi-Tiered Systems of Support</vt:lpstr>
      <vt:lpstr>PowerPoint Presentation</vt:lpstr>
      <vt:lpstr>Purpose of the Discussion</vt:lpstr>
      <vt:lpstr>WHY?</vt:lpstr>
      <vt:lpstr>ALIGNING POLICIES</vt:lpstr>
      <vt:lpstr>Student Reality &amp; Being On Track to Graduation</vt:lpstr>
      <vt:lpstr>PowerPoint Presentation</vt:lpstr>
      <vt:lpstr>MTSS: Coordinated 3-Tiered Practices </vt:lpstr>
      <vt:lpstr>Defining the What…</vt:lpstr>
      <vt:lpstr>MTSS MARYLAND: GOALS</vt:lpstr>
      <vt:lpstr>MTSS MARYLAND: GOALS</vt:lpstr>
      <vt:lpstr>MTSS MARYLAND: GOALS</vt:lpstr>
      <vt:lpstr>MTSS MARYLAND: GOALS</vt:lpstr>
      <vt:lpstr>2018 Goal</vt:lpstr>
      <vt:lpstr>PowerPoint Presentation</vt:lpstr>
      <vt:lpstr>GAPS</vt:lpstr>
      <vt:lpstr>PowerPoint Presentation</vt:lpstr>
      <vt:lpstr>WHY?</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Alternatives to Suspension Action Planning</dc:title>
  <dc:creator>Martha E. Essenmacher</dc:creator>
  <cp:lastModifiedBy>Kristina Kyles</cp:lastModifiedBy>
  <cp:revision>464</cp:revision>
  <cp:lastPrinted>2014-07-10T16:25:12Z</cp:lastPrinted>
  <dcterms:created xsi:type="dcterms:W3CDTF">2014-11-03T20:06:26Z</dcterms:created>
  <dcterms:modified xsi:type="dcterms:W3CDTF">2015-05-12T13:13:27Z</dcterms:modified>
</cp:coreProperties>
</file>