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68" r:id="rId5"/>
    <p:sldId id="267" r:id="rId6"/>
    <p:sldId id="269" r:id="rId7"/>
    <p:sldId id="270" r:id="rId8"/>
    <p:sldId id="271" r:id="rId9"/>
    <p:sldId id="285" r:id="rId10"/>
    <p:sldId id="286" r:id="rId11"/>
    <p:sldId id="287" r:id="rId12"/>
    <p:sldId id="282" r:id="rId13"/>
    <p:sldId id="283" r:id="rId14"/>
    <p:sldId id="284" r:id="rId15"/>
    <p:sldId id="288" r:id="rId16"/>
    <p:sldId id="289" r:id="rId1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918BF0-02BE-4B56-8B03-822F8D19D02D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7C59D7-F50F-40C7-A9B7-5A03C34BE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764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42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42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444244" y="2468666"/>
            <a:ext cx="3011804" cy="3575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42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200" y="1752600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>
                <a:moveTo>
                  <a:pt x="830580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8390" y="817992"/>
            <a:ext cx="8127219" cy="10407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42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912016"/>
            <a:ext cx="8072119" cy="3622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marylandpublicschools.org/MSDE/programs/esea_flex/index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jp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11" Type="http://schemas.openxmlformats.org/officeDocument/2006/relationships/image" Target="../media/image11.jp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3225" y="990600"/>
            <a:ext cx="76200" cy="5105400"/>
          </a:xfrm>
          <a:custGeom>
            <a:avLst/>
            <a:gdLst/>
            <a:ahLst/>
            <a:cxnLst/>
            <a:rect l="l" t="t" r="r" b="b"/>
            <a:pathLst>
              <a:path w="76200" h="5105400">
                <a:moveTo>
                  <a:pt x="0" y="0"/>
                </a:moveTo>
                <a:lnTo>
                  <a:pt x="76200" y="0"/>
                </a:lnTo>
                <a:lnTo>
                  <a:pt x="76200" y="5105400"/>
                </a:lnTo>
                <a:lnTo>
                  <a:pt x="0" y="510540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320087" y="3048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0" y="457200"/>
                </a:moveTo>
                <a:lnTo>
                  <a:pt x="457200" y="457200"/>
                </a:lnTo>
                <a:lnTo>
                  <a:pt x="4572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88937" y="304800"/>
            <a:ext cx="7943850" cy="457200"/>
          </a:xfrm>
          <a:custGeom>
            <a:avLst/>
            <a:gdLst/>
            <a:ahLst/>
            <a:cxnLst/>
            <a:rect l="l" t="t" r="r" b="b"/>
            <a:pathLst>
              <a:path w="7943850" h="457200">
                <a:moveTo>
                  <a:pt x="0" y="457200"/>
                </a:moveTo>
                <a:lnTo>
                  <a:pt x="7943850" y="457200"/>
                </a:lnTo>
                <a:lnTo>
                  <a:pt x="794385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FF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88937" y="304800"/>
            <a:ext cx="7943850" cy="457200"/>
          </a:xfrm>
          <a:custGeom>
            <a:avLst/>
            <a:gdLst/>
            <a:ahLst/>
            <a:cxnLst/>
            <a:rect l="l" t="t" r="r" b="b"/>
            <a:pathLst>
              <a:path w="7943850" h="457200">
                <a:moveTo>
                  <a:pt x="0" y="457200"/>
                </a:moveTo>
                <a:lnTo>
                  <a:pt x="7943850" y="457200"/>
                </a:lnTo>
                <a:lnTo>
                  <a:pt x="794385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88937" y="762000"/>
            <a:ext cx="7943850" cy="228600"/>
          </a:xfrm>
          <a:custGeom>
            <a:avLst/>
            <a:gdLst/>
            <a:ahLst/>
            <a:cxnLst/>
            <a:rect l="l" t="t" r="r" b="b"/>
            <a:pathLst>
              <a:path w="7943850" h="228600">
                <a:moveTo>
                  <a:pt x="0" y="228600"/>
                </a:moveTo>
                <a:lnTo>
                  <a:pt x="7943850" y="228600"/>
                </a:lnTo>
                <a:lnTo>
                  <a:pt x="794385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329612" y="762000"/>
            <a:ext cx="447675" cy="228600"/>
          </a:xfrm>
          <a:custGeom>
            <a:avLst/>
            <a:gdLst/>
            <a:ahLst/>
            <a:cxnLst/>
            <a:rect l="l" t="t" r="r" b="b"/>
            <a:pathLst>
              <a:path w="447675" h="228600">
                <a:moveTo>
                  <a:pt x="0" y="228600"/>
                </a:moveTo>
                <a:lnTo>
                  <a:pt x="447675" y="228600"/>
                </a:lnTo>
                <a:lnTo>
                  <a:pt x="447675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FF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329612" y="762000"/>
            <a:ext cx="447675" cy="228600"/>
          </a:xfrm>
          <a:custGeom>
            <a:avLst/>
            <a:gdLst/>
            <a:ahLst/>
            <a:cxnLst/>
            <a:rect l="l" t="t" r="r" b="b"/>
            <a:pathLst>
              <a:path w="447675" h="228600">
                <a:moveTo>
                  <a:pt x="0" y="228600"/>
                </a:moveTo>
                <a:lnTo>
                  <a:pt x="447675" y="228600"/>
                </a:lnTo>
                <a:lnTo>
                  <a:pt x="447675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69938" y="3581400"/>
            <a:ext cx="7696200" cy="0"/>
          </a:xfrm>
          <a:custGeom>
            <a:avLst/>
            <a:gdLst/>
            <a:ahLst/>
            <a:cxnLst/>
            <a:rect l="l" t="t" r="r" b="b"/>
            <a:pathLst>
              <a:path w="7696200">
                <a:moveTo>
                  <a:pt x="769620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88937" y="304800"/>
            <a:ext cx="8391525" cy="5791200"/>
          </a:xfrm>
          <a:custGeom>
            <a:avLst/>
            <a:gdLst/>
            <a:ahLst/>
            <a:cxnLst/>
            <a:rect l="l" t="t" r="r" b="b"/>
            <a:pathLst>
              <a:path w="8391525" h="5791200">
                <a:moveTo>
                  <a:pt x="0" y="0"/>
                </a:moveTo>
                <a:lnTo>
                  <a:pt x="8391525" y="0"/>
                </a:lnTo>
                <a:lnTo>
                  <a:pt x="8391525" y="5791200"/>
                </a:lnTo>
                <a:lnTo>
                  <a:pt x="0" y="57912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634163" y="304800"/>
            <a:ext cx="2146298" cy="100964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897164" y="1301420"/>
            <a:ext cx="6773862" cy="22159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4800" b="1" i="1" dirty="0">
                <a:solidFill>
                  <a:srgbClr val="FF0000"/>
                </a:solidFill>
                <a:latin typeface="Arial"/>
                <a:cs typeface="Arial"/>
              </a:rPr>
              <a:t>ESEA</a:t>
            </a:r>
            <a:r>
              <a:rPr sz="4800" b="1" i="1" spc="-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4800" b="1" i="1" dirty="0" smtClean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4800" b="1" i="1" spc="-5" dirty="0" smtClean="0">
                <a:solidFill>
                  <a:srgbClr val="FF0000"/>
                </a:solidFill>
                <a:latin typeface="Arial"/>
                <a:cs typeface="Arial"/>
              </a:rPr>
              <a:t>enewal</a:t>
            </a:r>
            <a:r>
              <a:rPr lang="en-US" sz="4800" b="1" i="1" spc="-5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</a:p>
          <a:p>
            <a:pPr marL="12700" algn="ctr">
              <a:lnSpc>
                <a:spcPct val="100000"/>
              </a:lnSpc>
            </a:pPr>
            <a:r>
              <a:rPr lang="en-US" sz="4800" b="1" spc="-5" dirty="0" smtClean="0">
                <a:solidFill>
                  <a:srgbClr val="FF0000"/>
                </a:solidFill>
                <a:latin typeface="Arial"/>
                <a:cs typeface="Arial"/>
              </a:rPr>
              <a:t>What does it Mean for </a:t>
            </a:r>
            <a:br>
              <a:rPr lang="en-US" sz="4800" b="1" spc="-5" dirty="0" smtClean="0">
                <a:solidFill>
                  <a:srgbClr val="FF0000"/>
                </a:solidFill>
                <a:latin typeface="Arial"/>
                <a:cs typeface="Arial"/>
              </a:rPr>
            </a:br>
            <a:r>
              <a:rPr lang="en-US" sz="4800" b="1" spc="-5" dirty="0" smtClean="0">
                <a:solidFill>
                  <a:srgbClr val="FF0000"/>
                </a:solidFill>
                <a:latin typeface="Arial"/>
                <a:cs typeface="Arial"/>
              </a:rPr>
              <a:t>Title I?</a:t>
            </a:r>
            <a:endParaRPr sz="48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69938" y="3856781"/>
            <a:ext cx="8007349" cy="1551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20000"/>
              </a:lnSpc>
            </a:pPr>
            <a:r>
              <a:rPr lang="en-US" sz="2800" spc="-25" dirty="0" smtClean="0">
                <a:latin typeface="Arial"/>
                <a:cs typeface="Arial"/>
              </a:rPr>
              <a:t>Program Improvement and Family Support Branch </a:t>
            </a:r>
          </a:p>
          <a:p>
            <a:pPr marL="12700" marR="5080" algn="ctr">
              <a:lnSpc>
                <a:spcPct val="120000"/>
              </a:lnSpc>
            </a:pPr>
            <a:r>
              <a:rPr lang="en-US" sz="2800" b="1" spc="-25" dirty="0" smtClean="0">
                <a:solidFill>
                  <a:srgbClr val="FF0000"/>
                </a:solidFill>
                <a:latin typeface="Arial"/>
                <a:cs typeface="Arial"/>
              </a:rPr>
              <a:t>Title I Administrative Meeting</a:t>
            </a:r>
          </a:p>
          <a:p>
            <a:pPr marL="12700" marR="5080" algn="ctr">
              <a:lnSpc>
                <a:spcPct val="120000"/>
              </a:lnSpc>
            </a:pPr>
            <a:r>
              <a:rPr lang="en-US" sz="2800" spc="-5" dirty="0" smtClean="0">
                <a:latin typeface="Arial"/>
                <a:cs typeface="Arial"/>
              </a:rPr>
              <a:t>September 17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2015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390" y="817992"/>
            <a:ext cx="8127219" cy="677108"/>
          </a:xfrm>
        </p:spPr>
        <p:txBody>
          <a:bodyPr/>
          <a:lstStyle/>
          <a:p>
            <a:r>
              <a:rPr lang="en-US" dirty="0" smtClean="0"/>
              <a:t>Priority Schools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828800"/>
            <a:ext cx="8072119" cy="4616648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Title I schools previously identified as priority schools that have not met the exit criteria.</a:t>
            </a:r>
          </a:p>
          <a:p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Beginning January 2016, Maryland will identify additional schools to meet the requirement of identifying 5% of the lowest performing Title I schools as Priority Schools.  </a:t>
            </a:r>
            <a:endParaRPr lang="en-US" sz="2000" dirty="0"/>
          </a:p>
          <a:p>
            <a:endParaRPr lang="en-US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The new list will also contain the SIG eligible schools, as both lists for Cohort IV SIG and ESEA Flex will be the same. </a:t>
            </a:r>
          </a:p>
          <a:p>
            <a:endParaRPr lang="en-US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We anticipate 21 schools.</a:t>
            </a:r>
          </a:p>
          <a:p>
            <a:endParaRPr lang="en-US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Revised grant applications for SY 2015-2016</a:t>
            </a:r>
          </a:p>
          <a:p>
            <a:endParaRPr lang="en-US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New grant applications for SY 2016-2017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8143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390" y="817992"/>
            <a:ext cx="8127219" cy="677108"/>
          </a:xfrm>
        </p:spPr>
        <p:txBody>
          <a:bodyPr/>
          <a:lstStyle/>
          <a:p>
            <a:r>
              <a:rPr lang="en-US" dirty="0" smtClean="0"/>
              <a:t>Focus Schools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940" y="1912016"/>
            <a:ext cx="8072119" cy="4062651"/>
          </a:xfrm>
        </p:spPr>
        <p:txBody>
          <a:bodyPr/>
          <a:lstStyle/>
          <a:p>
            <a:r>
              <a:rPr lang="en-US" dirty="0" smtClean="0"/>
              <a:t>Focus schools are previously identified focus schools that have not met the exit criteria after three years.</a:t>
            </a:r>
          </a:p>
          <a:p>
            <a:endParaRPr lang="en-US" dirty="0"/>
          </a:p>
          <a:p>
            <a:r>
              <a:rPr lang="en-US" dirty="0" smtClean="0"/>
              <a:t>Maryland will identify additional schools to meet the minimum 10% of all Title I schools with large gaps between the highest performing subgroup and the lowest performing subgroup.</a:t>
            </a:r>
          </a:p>
          <a:p>
            <a:endParaRPr lang="en-US" dirty="0"/>
          </a:p>
          <a:p>
            <a:r>
              <a:rPr lang="en-US" dirty="0" smtClean="0"/>
              <a:t>We anticipate 41 schools. </a:t>
            </a:r>
          </a:p>
          <a:p>
            <a:endParaRPr lang="en-US" dirty="0"/>
          </a:p>
          <a:p>
            <a:r>
              <a:rPr lang="en-US" dirty="0" smtClean="0"/>
              <a:t>New grant applications for 2015-2016 and beyond.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84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390" y="817992"/>
            <a:ext cx="8127219" cy="677108"/>
          </a:xfrm>
        </p:spPr>
        <p:txBody>
          <a:bodyPr/>
          <a:lstStyle/>
          <a:p>
            <a:r>
              <a:rPr lang="en-US" dirty="0" smtClean="0"/>
              <a:t>Exit Criteria for Priority Schools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940" y="1912016"/>
            <a:ext cx="8072119" cy="4431983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Must not be among the lowest 5% of Title I Schools or Title I eligible Schools based on the achievement of the “all students” group in terms of proficiency.</a:t>
            </a:r>
          </a:p>
          <a:p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 school may also exit if it is no longer a Title I school.</a:t>
            </a:r>
          </a:p>
          <a:p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 high school that is identified based on graduation rate may exit if the graduation rate is above 70% for two consecutive years. 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40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390" y="817992"/>
            <a:ext cx="8127219" cy="677108"/>
          </a:xfrm>
        </p:spPr>
        <p:txBody>
          <a:bodyPr/>
          <a:lstStyle/>
          <a:p>
            <a:r>
              <a:rPr lang="en-US" dirty="0" smtClean="0"/>
              <a:t>Exit Criteria for Focus Schools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752600"/>
            <a:ext cx="8072119" cy="4001095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No longer has the largest within-school gaps between the highest performing group and the lowest performing group.</a:t>
            </a:r>
          </a:p>
          <a:p>
            <a:endParaRPr lang="en-US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Demonstrates it is making progress in improving student achievement in the area that caused the identification.</a:t>
            </a:r>
          </a:p>
          <a:p>
            <a:endParaRPr lang="en-US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Must no longer be in the top 10% of Title I schools with a gap (the gap must have been reduced).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High schools must have a graduation rate of above 70% for two consecutive years in addition to the above.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The school was no longer a Title I school.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5756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390" y="817992"/>
            <a:ext cx="8127219" cy="677108"/>
          </a:xfrm>
        </p:spPr>
        <p:txBody>
          <a:bodyPr/>
          <a:lstStyle/>
          <a:p>
            <a:r>
              <a:rPr lang="en-US" dirty="0" smtClean="0"/>
              <a:t>Exit Criteria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940" y="1912016"/>
            <a:ext cx="8072119" cy="369332"/>
          </a:xfrm>
        </p:spPr>
        <p:txBody>
          <a:bodyPr/>
          <a:lstStyle/>
          <a:p>
            <a:r>
              <a:rPr lang="en-US" dirty="0" smtClean="0"/>
              <a:t>Maryland will revisit these criteria in January 2016.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07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390" y="817992"/>
            <a:ext cx="8127219" cy="677108"/>
          </a:xfrm>
        </p:spPr>
        <p:txBody>
          <a:bodyPr/>
          <a:lstStyle/>
          <a:p>
            <a:r>
              <a:rPr lang="en-US" dirty="0" smtClean="0"/>
              <a:t>Funding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940" y="1912016"/>
            <a:ext cx="8072119" cy="4431983"/>
          </a:xfrm>
        </p:spPr>
        <p:txBody>
          <a:bodyPr/>
          <a:lstStyle/>
          <a:p>
            <a:r>
              <a:rPr lang="en-US" b="1" u="sng" dirty="0" smtClean="0"/>
              <a:t>Priority</a:t>
            </a:r>
          </a:p>
          <a:p>
            <a:r>
              <a:rPr lang="en-US" dirty="0" smtClean="0"/>
              <a:t>Title I, 1003a funds in 2015-2016 and Title I, Part A (20%)</a:t>
            </a:r>
          </a:p>
          <a:p>
            <a:r>
              <a:rPr lang="en-US" dirty="0" smtClean="0"/>
              <a:t>Optional Title I, Part A</a:t>
            </a:r>
            <a:endParaRPr lang="en-US" dirty="0"/>
          </a:p>
          <a:p>
            <a:endParaRPr lang="en-US" b="1" u="sng" dirty="0" smtClean="0"/>
          </a:p>
          <a:p>
            <a:r>
              <a:rPr lang="en-US" b="1" u="sng" dirty="0" smtClean="0"/>
              <a:t>Focus</a:t>
            </a:r>
          </a:p>
          <a:p>
            <a:r>
              <a:rPr lang="en-US" dirty="0" smtClean="0"/>
              <a:t>Title I, 1003a funds</a:t>
            </a:r>
          </a:p>
          <a:p>
            <a:r>
              <a:rPr lang="en-US" dirty="0" smtClean="0"/>
              <a:t>Optional Title I, Part A</a:t>
            </a:r>
          </a:p>
          <a:p>
            <a:endParaRPr lang="en-US" dirty="0"/>
          </a:p>
          <a:p>
            <a:r>
              <a:rPr lang="en-US" b="1" u="sng" dirty="0" smtClean="0"/>
              <a:t>Approaching Targets</a:t>
            </a:r>
          </a:p>
          <a:p>
            <a:r>
              <a:rPr lang="en-US" dirty="0" smtClean="0"/>
              <a:t>No funding- may use carried over 2014-15 funds once an amendment to extend the grant period has occurred.</a:t>
            </a:r>
          </a:p>
          <a:p>
            <a:pPr marL="457200" indent="-4572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45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390" y="817992"/>
            <a:ext cx="8127219" cy="677108"/>
          </a:xfrm>
        </p:spPr>
        <p:txBody>
          <a:bodyPr/>
          <a:lstStyle/>
          <a:p>
            <a:r>
              <a:rPr lang="en-US" dirty="0" smtClean="0"/>
              <a:t>Link to ESEA Flex Documents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940" y="1912016"/>
            <a:ext cx="8072119" cy="738664"/>
          </a:xfrm>
        </p:spPr>
        <p:txBody>
          <a:bodyPr/>
          <a:lstStyle/>
          <a:p>
            <a:r>
              <a:rPr lang="en-US" dirty="0"/>
              <a:t> </a:t>
            </a:r>
            <a:r>
              <a:rPr lang="en-US" dirty="0">
                <a:hlinkClick r:id="rId2"/>
              </a:rPr>
              <a:t>http://marylandpublicschools.org/MSDE/programs/esea_flex/index.html</a:t>
            </a:r>
            <a:r>
              <a:rPr lang="en-US" dirty="0"/>
              <a:t>.  </a:t>
            </a:r>
          </a:p>
        </p:txBody>
      </p:sp>
    </p:spTree>
    <p:extLst>
      <p:ext uri="{BB962C8B-B14F-4D97-AF65-F5344CB8AC3E}">
        <p14:creationId xmlns:p14="http://schemas.microsoft.com/office/powerpoint/2010/main" val="1736434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870700" y="5867400"/>
            <a:ext cx="1816099" cy="8540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" y="1529194"/>
            <a:ext cx="8534400" cy="1183005"/>
          </a:xfrm>
          <a:custGeom>
            <a:avLst/>
            <a:gdLst/>
            <a:ahLst/>
            <a:cxnLst/>
            <a:rect l="l" t="t" r="r" b="b"/>
            <a:pathLst>
              <a:path w="8534400" h="1183005">
                <a:moveTo>
                  <a:pt x="8337321" y="0"/>
                </a:moveTo>
                <a:lnTo>
                  <a:pt x="197078" y="0"/>
                </a:lnTo>
                <a:lnTo>
                  <a:pt x="180915" y="653"/>
                </a:lnTo>
                <a:lnTo>
                  <a:pt x="134788" y="10047"/>
                </a:lnTo>
                <a:lnTo>
                  <a:pt x="93268" y="29527"/>
                </a:lnTo>
                <a:lnTo>
                  <a:pt x="57724" y="57724"/>
                </a:lnTo>
                <a:lnTo>
                  <a:pt x="29527" y="93268"/>
                </a:lnTo>
                <a:lnTo>
                  <a:pt x="10047" y="134788"/>
                </a:lnTo>
                <a:lnTo>
                  <a:pt x="653" y="180915"/>
                </a:lnTo>
                <a:lnTo>
                  <a:pt x="0" y="197078"/>
                </a:lnTo>
                <a:lnTo>
                  <a:pt x="0" y="985354"/>
                </a:lnTo>
                <a:lnTo>
                  <a:pt x="5727" y="1032713"/>
                </a:lnTo>
                <a:lnTo>
                  <a:pt x="21998" y="1075921"/>
                </a:lnTo>
                <a:lnTo>
                  <a:pt x="47441" y="1113609"/>
                </a:lnTo>
                <a:lnTo>
                  <a:pt x="80688" y="1144407"/>
                </a:lnTo>
                <a:lnTo>
                  <a:pt x="120368" y="1166945"/>
                </a:lnTo>
                <a:lnTo>
                  <a:pt x="165112" y="1179853"/>
                </a:lnTo>
                <a:lnTo>
                  <a:pt x="197078" y="1182433"/>
                </a:lnTo>
                <a:lnTo>
                  <a:pt x="8337321" y="1182433"/>
                </a:lnTo>
                <a:lnTo>
                  <a:pt x="8384680" y="1176705"/>
                </a:lnTo>
                <a:lnTo>
                  <a:pt x="8427888" y="1160435"/>
                </a:lnTo>
                <a:lnTo>
                  <a:pt x="8465576" y="1134991"/>
                </a:lnTo>
                <a:lnTo>
                  <a:pt x="8496373" y="1101745"/>
                </a:lnTo>
                <a:lnTo>
                  <a:pt x="8518911" y="1062064"/>
                </a:lnTo>
                <a:lnTo>
                  <a:pt x="8531820" y="1017320"/>
                </a:lnTo>
                <a:lnTo>
                  <a:pt x="8534400" y="985354"/>
                </a:lnTo>
                <a:lnTo>
                  <a:pt x="8534400" y="197078"/>
                </a:lnTo>
                <a:lnTo>
                  <a:pt x="8528672" y="149719"/>
                </a:lnTo>
                <a:lnTo>
                  <a:pt x="8512401" y="106511"/>
                </a:lnTo>
                <a:lnTo>
                  <a:pt x="8486958" y="68823"/>
                </a:lnTo>
                <a:lnTo>
                  <a:pt x="8453711" y="38026"/>
                </a:lnTo>
                <a:lnTo>
                  <a:pt x="8414031" y="15488"/>
                </a:lnTo>
                <a:lnTo>
                  <a:pt x="8369287" y="2579"/>
                </a:lnTo>
                <a:lnTo>
                  <a:pt x="833732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4800" y="1529194"/>
            <a:ext cx="8534400" cy="1183005"/>
          </a:xfrm>
          <a:custGeom>
            <a:avLst/>
            <a:gdLst/>
            <a:ahLst/>
            <a:cxnLst/>
            <a:rect l="l" t="t" r="r" b="b"/>
            <a:pathLst>
              <a:path w="8534400" h="1183005">
                <a:moveTo>
                  <a:pt x="0" y="197078"/>
                </a:moveTo>
                <a:lnTo>
                  <a:pt x="5727" y="149719"/>
                </a:lnTo>
                <a:lnTo>
                  <a:pt x="21998" y="106511"/>
                </a:lnTo>
                <a:lnTo>
                  <a:pt x="47441" y="68823"/>
                </a:lnTo>
                <a:lnTo>
                  <a:pt x="80688" y="38026"/>
                </a:lnTo>
                <a:lnTo>
                  <a:pt x="120368" y="15488"/>
                </a:lnTo>
                <a:lnTo>
                  <a:pt x="165112" y="2579"/>
                </a:lnTo>
                <a:lnTo>
                  <a:pt x="197078" y="0"/>
                </a:lnTo>
                <a:lnTo>
                  <a:pt x="8337321" y="0"/>
                </a:lnTo>
                <a:lnTo>
                  <a:pt x="8353484" y="653"/>
                </a:lnTo>
                <a:lnTo>
                  <a:pt x="8399611" y="10047"/>
                </a:lnTo>
                <a:lnTo>
                  <a:pt x="8441131" y="29527"/>
                </a:lnTo>
                <a:lnTo>
                  <a:pt x="8476675" y="57724"/>
                </a:lnTo>
                <a:lnTo>
                  <a:pt x="8504872" y="93268"/>
                </a:lnTo>
                <a:lnTo>
                  <a:pt x="8524352" y="134788"/>
                </a:lnTo>
                <a:lnTo>
                  <a:pt x="8533746" y="180915"/>
                </a:lnTo>
                <a:lnTo>
                  <a:pt x="8534400" y="197078"/>
                </a:lnTo>
                <a:lnTo>
                  <a:pt x="8534400" y="985354"/>
                </a:lnTo>
                <a:lnTo>
                  <a:pt x="8533746" y="1001517"/>
                </a:lnTo>
                <a:lnTo>
                  <a:pt x="8531820" y="1017320"/>
                </a:lnTo>
                <a:lnTo>
                  <a:pt x="8518911" y="1062064"/>
                </a:lnTo>
                <a:lnTo>
                  <a:pt x="8496373" y="1101745"/>
                </a:lnTo>
                <a:lnTo>
                  <a:pt x="8465576" y="1134991"/>
                </a:lnTo>
                <a:lnTo>
                  <a:pt x="8427888" y="1160435"/>
                </a:lnTo>
                <a:lnTo>
                  <a:pt x="8384680" y="1176705"/>
                </a:lnTo>
                <a:lnTo>
                  <a:pt x="8337321" y="1182433"/>
                </a:lnTo>
                <a:lnTo>
                  <a:pt x="197078" y="1182433"/>
                </a:lnTo>
                <a:lnTo>
                  <a:pt x="149719" y="1176705"/>
                </a:lnTo>
                <a:lnTo>
                  <a:pt x="106511" y="1160435"/>
                </a:lnTo>
                <a:lnTo>
                  <a:pt x="68823" y="1134991"/>
                </a:lnTo>
                <a:lnTo>
                  <a:pt x="38026" y="1101745"/>
                </a:lnTo>
                <a:lnTo>
                  <a:pt x="15488" y="1062064"/>
                </a:lnTo>
                <a:lnTo>
                  <a:pt x="2579" y="1017320"/>
                </a:lnTo>
                <a:lnTo>
                  <a:pt x="0" y="985354"/>
                </a:lnTo>
                <a:lnTo>
                  <a:pt x="0" y="197078"/>
                </a:lnTo>
                <a:close/>
              </a:path>
            </a:pathLst>
          </a:custGeom>
          <a:ln w="25400">
            <a:solidFill>
              <a:srgbClr val="3B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4800" y="2726380"/>
            <a:ext cx="8534400" cy="1183005"/>
          </a:xfrm>
          <a:custGeom>
            <a:avLst/>
            <a:gdLst/>
            <a:ahLst/>
            <a:cxnLst/>
            <a:rect l="l" t="t" r="r" b="b"/>
            <a:pathLst>
              <a:path w="8534400" h="1183004">
                <a:moveTo>
                  <a:pt x="0" y="197078"/>
                </a:moveTo>
                <a:lnTo>
                  <a:pt x="5727" y="149719"/>
                </a:lnTo>
                <a:lnTo>
                  <a:pt x="21998" y="106511"/>
                </a:lnTo>
                <a:lnTo>
                  <a:pt x="47441" y="68823"/>
                </a:lnTo>
                <a:lnTo>
                  <a:pt x="80688" y="38026"/>
                </a:lnTo>
                <a:lnTo>
                  <a:pt x="120368" y="15488"/>
                </a:lnTo>
                <a:lnTo>
                  <a:pt x="165112" y="2579"/>
                </a:lnTo>
                <a:lnTo>
                  <a:pt x="197078" y="0"/>
                </a:lnTo>
                <a:lnTo>
                  <a:pt x="8337321" y="0"/>
                </a:lnTo>
                <a:lnTo>
                  <a:pt x="8353484" y="653"/>
                </a:lnTo>
                <a:lnTo>
                  <a:pt x="8399611" y="10047"/>
                </a:lnTo>
                <a:lnTo>
                  <a:pt x="8441131" y="29527"/>
                </a:lnTo>
                <a:lnTo>
                  <a:pt x="8476675" y="57724"/>
                </a:lnTo>
                <a:lnTo>
                  <a:pt x="8504872" y="93268"/>
                </a:lnTo>
                <a:lnTo>
                  <a:pt x="8524352" y="134788"/>
                </a:lnTo>
                <a:lnTo>
                  <a:pt x="8533746" y="180915"/>
                </a:lnTo>
                <a:lnTo>
                  <a:pt x="8534400" y="197078"/>
                </a:lnTo>
                <a:lnTo>
                  <a:pt x="8534400" y="985354"/>
                </a:lnTo>
                <a:lnTo>
                  <a:pt x="8533746" y="1001517"/>
                </a:lnTo>
                <a:lnTo>
                  <a:pt x="8531820" y="1017320"/>
                </a:lnTo>
                <a:lnTo>
                  <a:pt x="8518911" y="1062064"/>
                </a:lnTo>
                <a:lnTo>
                  <a:pt x="8496373" y="1101745"/>
                </a:lnTo>
                <a:lnTo>
                  <a:pt x="8465576" y="1134991"/>
                </a:lnTo>
                <a:lnTo>
                  <a:pt x="8427888" y="1160435"/>
                </a:lnTo>
                <a:lnTo>
                  <a:pt x="8384680" y="1176705"/>
                </a:lnTo>
                <a:lnTo>
                  <a:pt x="8337321" y="1182433"/>
                </a:lnTo>
                <a:lnTo>
                  <a:pt x="197078" y="1182433"/>
                </a:lnTo>
                <a:lnTo>
                  <a:pt x="149719" y="1176705"/>
                </a:lnTo>
                <a:lnTo>
                  <a:pt x="106511" y="1160435"/>
                </a:lnTo>
                <a:lnTo>
                  <a:pt x="68823" y="1134991"/>
                </a:lnTo>
                <a:lnTo>
                  <a:pt x="38026" y="1101745"/>
                </a:lnTo>
                <a:lnTo>
                  <a:pt x="15488" y="1062064"/>
                </a:lnTo>
                <a:lnTo>
                  <a:pt x="2579" y="1017320"/>
                </a:lnTo>
                <a:lnTo>
                  <a:pt x="0" y="985354"/>
                </a:lnTo>
                <a:lnTo>
                  <a:pt x="0" y="197078"/>
                </a:lnTo>
                <a:close/>
              </a:path>
            </a:pathLst>
          </a:custGeom>
          <a:ln w="25400">
            <a:solidFill>
              <a:srgbClr val="3B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04800" y="3934377"/>
            <a:ext cx="8534400" cy="1183005"/>
          </a:xfrm>
          <a:custGeom>
            <a:avLst/>
            <a:gdLst/>
            <a:ahLst/>
            <a:cxnLst/>
            <a:rect l="l" t="t" r="r" b="b"/>
            <a:pathLst>
              <a:path w="8534400" h="1183004">
                <a:moveTo>
                  <a:pt x="0" y="197078"/>
                </a:moveTo>
                <a:lnTo>
                  <a:pt x="5727" y="149719"/>
                </a:lnTo>
                <a:lnTo>
                  <a:pt x="21998" y="106511"/>
                </a:lnTo>
                <a:lnTo>
                  <a:pt x="47441" y="68823"/>
                </a:lnTo>
                <a:lnTo>
                  <a:pt x="80688" y="38026"/>
                </a:lnTo>
                <a:lnTo>
                  <a:pt x="120368" y="15488"/>
                </a:lnTo>
                <a:lnTo>
                  <a:pt x="165112" y="2579"/>
                </a:lnTo>
                <a:lnTo>
                  <a:pt x="197078" y="0"/>
                </a:lnTo>
                <a:lnTo>
                  <a:pt x="8337321" y="0"/>
                </a:lnTo>
                <a:lnTo>
                  <a:pt x="8353484" y="653"/>
                </a:lnTo>
                <a:lnTo>
                  <a:pt x="8399611" y="10047"/>
                </a:lnTo>
                <a:lnTo>
                  <a:pt x="8441131" y="29527"/>
                </a:lnTo>
                <a:lnTo>
                  <a:pt x="8476675" y="57724"/>
                </a:lnTo>
                <a:lnTo>
                  <a:pt x="8504872" y="93268"/>
                </a:lnTo>
                <a:lnTo>
                  <a:pt x="8524352" y="134788"/>
                </a:lnTo>
                <a:lnTo>
                  <a:pt x="8533746" y="180915"/>
                </a:lnTo>
                <a:lnTo>
                  <a:pt x="8534400" y="197078"/>
                </a:lnTo>
                <a:lnTo>
                  <a:pt x="8534400" y="985354"/>
                </a:lnTo>
                <a:lnTo>
                  <a:pt x="8533746" y="1001517"/>
                </a:lnTo>
                <a:lnTo>
                  <a:pt x="8531820" y="1017320"/>
                </a:lnTo>
                <a:lnTo>
                  <a:pt x="8518911" y="1062064"/>
                </a:lnTo>
                <a:lnTo>
                  <a:pt x="8496373" y="1101745"/>
                </a:lnTo>
                <a:lnTo>
                  <a:pt x="8465576" y="1134991"/>
                </a:lnTo>
                <a:lnTo>
                  <a:pt x="8427888" y="1160435"/>
                </a:lnTo>
                <a:lnTo>
                  <a:pt x="8384680" y="1176705"/>
                </a:lnTo>
                <a:lnTo>
                  <a:pt x="8337321" y="1182433"/>
                </a:lnTo>
                <a:lnTo>
                  <a:pt x="197078" y="1182433"/>
                </a:lnTo>
                <a:lnTo>
                  <a:pt x="149719" y="1176705"/>
                </a:lnTo>
                <a:lnTo>
                  <a:pt x="106511" y="1160435"/>
                </a:lnTo>
                <a:lnTo>
                  <a:pt x="68823" y="1134991"/>
                </a:lnTo>
                <a:lnTo>
                  <a:pt x="38026" y="1101745"/>
                </a:lnTo>
                <a:lnTo>
                  <a:pt x="15488" y="1062064"/>
                </a:lnTo>
                <a:lnTo>
                  <a:pt x="2579" y="1017320"/>
                </a:lnTo>
                <a:lnTo>
                  <a:pt x="0" y="985354"/>
                </a:lnTo>
                <a:lnTo>
                  <a:pt x="0" y="197078"/>
                </a:lnTo>
                <a:close/>
              </a:path>
            </a:pathLst>
          </a:custGeom>
          <a:ln w="25400">
            <a:solidFill>
              <a:srgbClr val="3B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04800" y="5136968"/>
            <a:ext cx="8534400" cy="1183005"/>
          </a:xfrm>
          <a:custGeom>
            <a:avLst/>
            <a:gdLst/>
            <a:ahLst/>
            <a:cxnLst/>
            <a:rect l="l" t="t" r="r" b="b"/>
            <a:pathLst>
              <a:path w="8534400" h="1183004">
                <a:moveTo>
                  <a:pt x="8337321" y="0"/>
                </a:moveTo>
                <a:lnTo>
                  <a:pt x="197078" y="0"/>
                </a:lnTo>
                <a:lnTo>
                  <a:pt x="180915" y="653"/>
                </a:lnTo>
                <a:lnTo>
                  <a:pt x="134788" y="10047"/>
                </a:lnTo>
                <a:lnTo>
                  <a:pt x="93268" y="29527"/>
                </a:lnTo>
                <a:lnTo>
                  <a:pt x="57724" y="57724"/>
                </a:lnTo>
                <a:lnTo>
                  <a:pt x="29527" y="93268"/>
                </a:lnTo>
                <a:lnTo>
                  <a:pt x="10047" y="134788"/>
                </a:lnTo>
                <a:lnTo>
                  <a:pt x="653" y="180915"/>
                </a:lnTo>
                <a:lnTo>
                  <a:pt x="0" y="197078"/>
                </a:lnTo>
                <a:lnTo>
                  <a:pt x="0" y="985354"/>
                </a:lnTo>
                <a:lnTo>
                  <a:pt x="5727" y="1032713"/>
                </a:lnTo>
                <a:lnTo>
                  <a:pt x="21998" y="1075921"/>
                </a:lnTo>
                <a:lnTo>
                  <a:pt x="47441" y="1113609"/>
                </a:lnTo>
                <a:lnTo>
                  <a:pt x="80688" y="1144407"/>
                </a:lnTo>
                <a:lnTo>
                  <a:pt x="120368" y="1166945"/>
                </a:lnTo>
                <a:lnTo>
                  <a:pt x="165112" y="1179853"/>
                </a:lnTo>
                <a:lnTo>
                  <a:pt x="197078" y="1182433"/>
                </a:lnTo>
                <a:lnTo>
                  <a:pt x="8337321" y="1182433"/>
                </a:lnTo>
                <a:lnTo>
                  <a:pt x="8384680" y="1176705"/>
                </a:lnTo>
                <a:lnTo>
                  <a:pt x="8427888" y="1160435"/>
                </a:lnTo>
                <a:lnTo>
                  <a:pt x="8465576" y="1134991"/>
                </a:lnTo>
                <a:lnTo>
                  <a:pt x="8496373" y="1101745"/>
                </a:lnTo>
                <a:lnTo>
                  <a:pt x="8518911" y="1062064"/>
                </a:lnTo>
                <a:lnTo>
                  <a:pt x="8531820" y="1017320"/>
                </a:lnTo>
                <a:lnTo>
                  <a:pt x="8534400" y="985354"/>
                </a:lnTo>
                <a:lnTo>
                  <a:pt x="8534400" y="197078"/>
                </a:lnTo>
                <a:lnTo>
                  <a:pt x="8528672" y="149719"/>
                </a:lnTo>
                <a:lnTo>
                  <a:pt x="8512401" y="106511"/>
                </a:lnTo>
                <a:lnTo>
                  <a:pt x="8486958" y="68823"/>
                </a:lnTo>
                <a:lnTo>
                  <a:pt x="8453711" y="38026"/>
                </a:lnTo>
                <a:lnTo>
                  <a:pt x="8414031" y="15488"/>
                </a:lnTo>
                <a:lnTo>
                  <a:pt x="8369287" y="2579"/>
                </a:lnTo>
                <a:lnTo>
                  <a:pt x="833732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04800" y="5136968"/>
            <a:ext cx="8534400" cy="1183005"/>
          </a:xfrm>
          <a:custGeom>
            <a:avLst/>
            <a:gdLst/>
            <a:ahLst/>
            <a:cxnLst/>
            <a:rect l="l" t="t" r="r" b="b"/>
            <a:pathLst>
              <a:path w="8534400" h="1183004">
                <a:moveTo>
                  <a:pt x="0" y="197078"/>
                </a:moveTo>
                <a:lnTo>
                  <a:pt x="5727" y="149719"/>
                </a:lnTo>
                <a:lnTo>
                  <a:pt x="21998" y="106511"/>
                </a:lnTo>
                <a:lnTo>
                  <a:pt x="47441" y="68823"/>
                </a:lnTo>
                <a:lnTo>
                  <a:pt x="80688" y="38026"/>
                </a:lnTo>
                <a:lnTo>
                  <a:pt x="120368" y="15488"/>
                </a:lnTo>
                <a:lnTo>
                  <a:pt x="165112" y="2579"/>
                </a:lnTo>
                <a:lnTo>
                  <a:pt x="197078" y="0"/>
                </a:lnTo>
                <a:lnTo>
                  <a:pt x="8337321" y="0"/>
                </a:lnTo>
                <a:lnTo>
                  <a:pt x="8353484" y="653"/>
                </a:lnTo>
                <a:lnTo>
                  <a:pt x="8399611" y="10047"/>
                </a:lnTo>
                <a:lnTo>
                  <a:pt x="8441131" y="29527"/>
                </a:lnTo>
                <a:lnTo>
                  <a:pt x="8476675" y="57724"/>
                </a:lnTo>
                <a:lnTo>
                  <a:pt x="8504872" y="93268"/>
                </a:lnTo>
                <a:lnTo>
                  <a:pt x="8524352" y="134788"/>
                </a:lnTo>
                <a:lnTo>
                  <a:pt x="8533746" y="180915"/>
                </a:lnTo>
                <a:lnTo>
                  <a:pt x="8534400" y="197078"/>
                </a:lnTo>
                <a:lnTo>
                  <a:pt x="8534400" y="985354"/>
                </a:lnTo>
                <a:lnTo>
                  <a:pt x="8533746" y="1001517"/>
                </a:lnTo>
                <a:lnTo>
                  <a:pt x="8531820" y="1017320"/>
                </a:lnTo>
                <a:lnTo>
                  <a:pt x="8518911" y="1062064"/>
                </a:lnTo>
                <a:lnTo>
                  <a:pt x="8496373" y="1101745"/>
                </a:lnTo>
                <a:lnTo>
                  <a:pt x="8465576" y="1134991"/>
                </a:lnTo>
                <a:lnTo>
                  <a:pt x="8427888" y="1160435"/>
                </a:lnTo>
                <a:lnTo>
                  <a:pt x="8384680" y="1176705"/>
                </a:lnTo>
                <a:lnTo>
                  <a:pt x="8337321" y="1182433"/>
                </a:lnTo>
                <a:lnTo>
                  <a:pt x="197078" y="1182433"/>
                </a:lnTo>
                <a:lnTo>
                  <a:pt x="149719" y="1176705"/>
                </a:lnTo>
                <a:lnTo>
                  <a:pt x="106511" y="1160435"/>
                </a:lnTo>
                <a:lnTo>
                  <a:pt x="68823" y="1134991"/>
                </a:lnTo>
                <a:lnTo>
                  <a:pt x="38026" y="1101745"/>
                </a:lnTo>
                <a:lnTo>
                  <a:pt x="15488" y="1062064"/>
                </a:lnTo>
                <a:lnTo>
                  <a:pt x="2579" y="1017320"/>
                </a:lnTo>
                <a:lnTo>
                  <a:pt x="0" y="985354"/>
                </a:lnTo>
                <a:lnTo>
                  <a:pt x="0" y="197078"/>
                </a:lnTo>
                <a:close/>
              </a:path>
            </a:pathLst>
          </a:custGeom>
          <a:ln w="25400">
            <a:solidFill>
              <a:srgbClr val="3B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71630" y="1717441"/>
            <a:ext cx="8117840" cy="44227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88300"/>
              </a:lnSpc>
            </a:pPr>
            <a:r>
              <a:rPr sz="3200" b="1" spc="-185" dirty="0">
                <a:solidFill>
                  <a:srgbClr val="420000"/>
                </a:solidFill>
                <a:latin typeface="Arial"/>
                <a:cs typeface="Arial"/>
              </a:rPr>
              <a:t>T</a:t>
            </a:r>
            <a:r>
              <a:rPr sz="3200" b="1" dirty="0">
                <a:solidFill>
                  <a:srgbClr val="420000"/>
                </a:solidFill>
                <a:latin typeface="Arial"/>
                <a:cs typeface="Arial"/>
              </a:rPr>
              <a:t>r</a:t>
            </a:r>
            <a:r>
              <a:rPr sz="3200" b="1" spc="-10" dirty="0">
                <a:solidFill>
                  <a:srgbClr val="420000"/>
                </a:solidFill>
                <a:latin typeface="Arial"/>
                <a:cs typeface="Arial"/>
              </a:rPr>
              <a:t>a</a:t>
            </a:r>
            <a:r>
              <a:rPr sz="3200" b="1" spc="-5" dirty="0">
                <a:solidFill>
                  <a:srgbClr val="420000"/>
                </a:solidFill>
                <a:latin typeface="Arial"/>
                <a:cs typeface="Arial"/>
              </a:rPr>
              <a:t>n</a:t>
            </a:r>
            <a:r>
              <a:rPr sz="3200" b="1" spc="-10" dirty="0">
                <a:solidFill>
                  <a:srgbClr val="420000"/>
                </a:solidFill>
                <a:latin typeface="Arial"/>
                <a:cs typeface="Arial"/>
              </a:rPr>
              <a:t>s</a:t>
            </a:r>
            <a:r>
              <a:rPr sz="3200" b="1" spc="-5" dirty="0">
                <a:solidFill>
                  <a:srgbClr val="420000"/>
                </a:solidFill>
                <a:latin typeface="Arial"/>
                <a:cs typeface="Arial"/>
              </a:rPr>
              <a:t>i</a:t>
            </a:r>
            <a:r>
              <a:rPr sz="3200" b="1" dirty="0">
                <a:solidFill>
                  <a:srgbClr val="420000"/>
                </a:solidFill>
                <a:latin typeface="Arial"/>
                <a:cs typeface="Arial"/>
              </a:rPr>
              <a:t>t</a:t>
            </a:r>
            <a:r>
              <a:rPr sz="3200" b="1" spc="-5" dirty="0">
                <a:solidFill>
                  <a:srgbClr val="420000"/>
                </a:solidFill>
                <a:latin typeface="Arial"/>
                <a:cs typeface="Arial"/>
              </a:rPr>
              <a:t>ionin</a:t>
            </a:r>
            <a:r>
              <a:rPr sz="3200" b="1" dirty="0">
                <a:solidFill>
                  <a:srgbClr val="420000"/>
                </a:solidFill>
                <a:latin typeface="Arial"/>
                <a:cs typeface="Arial"/>
              </a:rPr>
              <a:t>g</a:t>
            </a:r>
            <a:r>
              <a:rPr sz="3200" b="1" spc="-5" dirty="0">
                <a:solidFill>
                  <a:srgbClr val="4200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420000"/>
                </a:solidFill>
                <a:latin typeface="Arial"/>
                <a:cs typeface="Arial"/>
              </a:rPr>
              <a:t>to</a:t>
            </a:r>
            <a:r>
              <a:rPr sz="2800" spc="-5" dirty="0">
                <a:solidFill>
                  <a:srgbClr val="4200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420000"/>
                </a:solidFill>
                <a:latin typeface="Arial"/>
                <a:cs typeface="Arial"/>
              </a:rPr>
              <a:t>coll</a:t>
            </a:r>
            <a:r>
              <a:rPr sz="2800" spc="-15" dirty="0">
                <a:solidFill>
                  <a:srgbClr val="420000"/>
                </a:solidFill>
                <a:latin typeface="Arial"/>
                <a:cs typeface="Arial"/>
              </a:rPr>
              <a:t>ege</a:t>
            </a:r>
            <a:r>
              <a:rPr sz="2800" spc="-10" dirty="0">
                <a:solidFill>
                  <a:srgbClr val="420000"/>
                </a:solidFill>
                <a:latin typeface="Arial"/>
                <a:cs typeface="Arial"/>
              </a:rPr>
              <a:t>-</a:t>
            </a:r>
            <a:r>
              <a:rPr sz="2800" spc="-20" dirty="0">
                <a:solidFill>
                  <a:srgbClr val="4200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420000"/>
                </a:solidFill>
                <a:latin typeface="Arial"/>
                <a:cs typeface="Arial"/>
              </a:rPr>
              <a:t>an</a:t>
            </a:r>
            <a:r>
              <a:rPr sz="2800" spc="-20" dirty="0">
                <a:solidFill>
                  <a:srgbClr val="420000"/>
                </a:solidFill>
                <a:latin typeface="Arial"/>
                <a:cs typeface="Arial"/>
              </a:rPr>
              <a:t>d</a:t>
            </a:r>
            <a:r>
              <a:rPr sz="2800" spc="-5" dirty="0">
                <a:solidFill>
                  <a:srgbClr val="4200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420000"/>
                </a:solidFill>
                <a:latin typeface="Arial"/>
                <a:cs typeface="Arial"/>
              </a:rPr>
              <a:t>career-ready standard</a:t>
            </a:r>
            <a:r>
              <a:rPr sz="2800" spc="-15" dirty="0">
                <a:solidFill>
                  <a:srgbClr val="420000"/>
                </a:solidFill>
                <a:latin typeface="Arial"/>
                <a:cs typeface="Arial"/>
              </a:rPr>
              <a:t>s</a:t>
            </a:r>
            <a:r>
              <a:rPr sz="2800" spc="-45" dirty="0">
                <a:solidFill>
                  <a:srgbClr val="4200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420000"/>
                </a:solidFill>
                <a:latin typeface="Arial"/>
                <a:cs typeface="Arial"/>
              </a:rPr>
              <a:t>an</a:t>
            </a:r>
            <a:r>
              <a:rPr sz="2800" spc="-20" dirty="0">
                <a:solidFill>
                  <a:srgbClr val="420000"/>
                </a:solidFill>
                <a:latin typeface="Arial"/>
                <a:cs typeface="Arial"/>
              </a:rPr>
              <a:t>d</a:t>
            </a:r>
            <a:r>
              <a:rPr sz="2800" spc="5" dirty="0">
                <a:solidFill>
                  <a:srgbClr val="4200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420000"/>
                </a:solidFill>
                <a:latin typeface="Arial"/>
                <a:cs typeface="Arial"/>
              </a:rPr>
              <a:t>assess</a:t>
            </a:r>
            <a:r>
              <a:rPr sz="2800" spc="-25" dirty="0">
                <a:solidFill>
                  <a:srgbClr val="420000"/>
                </a:solidFill>
                <a:latin typeface="Arial"/>
                <a:cs typeface="Arial"/>
              </a:rPr>
              <a:t>m</a:t>
            </a:r>
            <a:r>
              <a:rPr sz="2800" spc="-15" dirty="0">
                <a:solidFill>
                  <a:srgbClr val="420000"/>
                </a:solidFill>
                <a:latin typeface="Arial"/>
                <a:cs typeface="Arial"/>
              </a:rPr>
              <a:t>ents</a:t>
            </a:r>
            <a:r>
              <a:rPr sz="2800" spc="-30" dirty="0">
                <a:solidFill>
                  <a:srgbClr val="420000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420000"/>
                </a:solidFill>
                <a:latin typeface="Arial"/>
                <a:cs typeface="Arial"/>
              </a:rPr>
              <a:t>(</a:t>
            </a:r>
            <a:r>
              <a:rPr sz="2800" spc="-30" dirty="0">
                <a:solidFill>
                  <a:srgbClr val="420000"/>
                </a:solidFill>
                <a:latin typeface="Arial"/>
                <a:cs typeface="Arial"/>
              </a:rPr>
              <a:t>P</a:t>
            </a:r>
            <a:r>
              <a:rPr sz="2800" spc="-5" dirty="0">
                <a:solidFill>
                  <a:srgbClr val="420000"/>
                </a:solidFill>
                <a:latin typeface="Arial"/>
                <a:cs typeface="Arial"/>
              </a:rPr>
              <a:t>r</a:t>
            </a:r>
            <a:r>
              <a:rPr sz="2800" spc="-10" dirty="0">
                <a:solidFill>
                  <a:srgbClr val="420000"/>
                </a:solidFill>
                <a:latin typeface="Arial"/>
                <a:cs typeface="Arial"/>
              </a:rPr>
              <a:t>inci</a:t>
            </a:r>
            <a:r>
              <a:rPr sz="2800" spc="-15" dirty="0">
                <a:solidFill>
                  <a:srgbClr val="420000"/>
                </a:solidFill>
                <a:latin typeface="Arial"/>
                <a:cs typeface="Arial"/>
              </a:rPr>
              <a:t>ple</a:t>
            </a:r>
            <a:r>
              <a:rPr sz="2800" spc="-20" dirty="0">
                <a:solidFill>
                  <a:srgbClr val="4200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420000"/>
                </a:solidFill>
                <a:latin typeface="Arial"/>
                <a:cs typeface="Arial"/>
              </a:rPr>
              <a:t>1)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2"/>
              </a:spcBef>
            </a:pPr>
            <a:endParaRPr sz="2700">
              <a:latin typeface="Times New Roman"/>
              <a:cs typeface="Times New Roman"/>
            </a:endParaRPr>
          </a:p>
          <a:p>
            <a:pPr marL="12700" marR="5080">
              <a:lnSpc>
                <a:spcPct val="88300"/>
              </a:lnSpc>
            </a:pPr>
            <a:r>
              <a:rPr sz="3200" b="1" dirty="0">
                <a:solidFill>
                  <a:srgbClr val="420000"/>
                </a:solidFill>
                <a:latin typeface="Arial"/>
                <a:cs typeface="Arial"/>
              </a:rPr>
              <a:t>D</a:t>
            </a:r>
            <a:r>
              <a:rPr sz="3200" b="1" spc="-10" dirty="0">
                <a:solidFill>
                  <a:srgbClr val="420000"/>
                </a:solidFill>
                <a:latin typeface="Arial"/>
                <a:cs typeface="Arial"/>
              </a:rPr>
              <a:t>eve</a:t>
            </a:r>
            <a:r>
              <a:rPr sz="3200" b="1" spc="-5" dirty="0">
                <a:solidFill>
                  <a:srgbClr val="420000"/>
                </a:solidFill>
                <a:latin typeface="Arial"/>
                <a:cs typeface="Arial"/>
              </a:rPr>
              <a:t>lopin</a:t>
            </a:r>
            <a:r>
              <a:rPr sz="3200" b="1" dirty="0">
                <a:solidFill>
                  <a:srgbClr val="420000"/>
                </a:solidFill>
                <a:latin typeface="Arial"/>
                <a:cs typeface="Arial"/>
              </a:rPr>
              <a:t>g</a:t>
            </a:r>
            <a:r>
              <a:rPr sz="3200" b="1" spc="-10" dirty="0">
                <a:solidFill>
                  <a:srgbClr val="4200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420000"/>
                </a:solidFill>
                <a:latin typeface="Arial"/>
                <a:cs typeface="Arial"/>
              </a:rPr>
              <a:t>syst</a:t>
            </a:r>
            <a:r>
              <a:rPr sz="2800" spc="-15" dirty="0">
                <a:solidFill>
                  <a:srgbClr val="420000"/>
                </a:solidFill>
                <a:latin typeface="Arial"/>
                <a:cs typeface="Arial"/>
              </a:rPr>
              <a:t>e</a:t>
            </a:r>
            <a:r>
              <a:rPr sz="2800" spc="-20" dirty="0">
                <a:solidFill>
                  <a:srgbClr val="420000"/>
                </a:solidFill>
                <a:latin typeface="Arial"/>
                <a:cs typeface="Arial"/>
              </a:rPr>
              <a:t>ms</a:t>
            </a:r>
            <a:r>
              <a:rPr sz="2800" spc="-5" dirty="0">
                <a:solidFill>
                  <a:srgbClr val="4200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4200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420000"/>
                </a:solidFill>
                <a:latin typeface="Arial"/>
                <a:cs typeface="Arial"/>
              </a:rPr>
              <a:t>f </a:t>
            </a:r>
            <a:r>
              <a:rPr sz="2800" spc="-15" dirty="0">
                <a:solidFill>
                  <a:srgbClr val="420000"/>
                </a:solidFill>
                <a:latin typeface="Arial"/>
                <a:cs typeface="Arial"/>
              </a:rPr>
              <a:t>d</a:t>
            </a:r>
            <a:r>
              <a:rPr sz="2800" spc="-10" dirty="0">
                <a:solidFill>
                  <a:srgbClr val="420000"/>
                </a:solidFill>
                <a:latin typeface="Arial"/>
                <a:cs typeface="Arial"/>
              </a:rPr>
              <a:t>i</a:t>
            </a:r>
            <a:r>
              <a:rPr sz="2800" spc="-55" dirty="0">
                <a:solidFill>
                  <a:srgbClr val="420000"/>
                </a:solidFill>
                <a:latin typeface="Arial"/>
                <a:cs typeface="Arial"/>
              </a:rPr>
              <a:t>f</a:t>
            </a:r>
            <a:r>
              <a:rPr sz="2800" spc="-10" dirty="0">
                <a:solidFill>
                  <a:srgbClr val="420000"/>
                </a:solidFill>
                <a:latin typeface="Arial"/>
                <a:cs typeface="Arial"/>
              </a:rPr>
              <a:t>ferenti</a:t>
            </a:r>
            <a:r>
              <a:rPr sz="2800" spc="-15" dirty="0">
                <a:solidFill>
                  <a:srgbClr val="420000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420000"/>
                </a:solidFill>
                <a:latin typeface="Arial"/>
                <a:cs typeface="Arial"/>
              </a:rPr>
              <a:t>t</a:t>
            </a:r>
            <a:r>
              <a:rPr sz="2800" spc="-15" dirty="0">
                <a:solidFill>
                  <a:srgbClr val="420000"/>
                </a:solidFill>
                <a:latin typeface="Arial"/>
                <a:cs typeface="Arial"/>
              </a:rPr>
              <a:t>e</a:t>
            </a:r>
            <a:r>
              <a:rPr sz="2800" spc="-20" dirty="0">
                <a:solidFill>
                  <a:srgbClr val="420000"/>
                </a:solidFill>
                <a:latin typeface="Arial"/>
                <a:cs typeface="Arial"/>
              </a:rPr>
              <a:t>d</a:t>
            </a:r>
            <a:r>
              <a:rPr sz="2800" spc="-30" dirty="0">
                <a:solidFill>
                  <a:srgbClr val="4200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420000"/>
                </a:solidFill>
                <a:latin typeface="Arial"/>
                <a:cs typeface="Arial"/>
              </a:rPr>
              <a:t>recognition, account</a:t>
            </a:r>
            <a:r>
              <a:rPr sz="2800" spc="-15" dirty="0">
                <a:solidFill>
                  <a:srgbClr val="420000"/>
                </a:solidFill>
                <a:latin typeface="Arial"/>
                <a:cs typeface="Arial"/>
              </a:rPr>
              <a:t>ab</a:t>
            </a:r>
            <a:r>
              <a:rPr sz="2800" spc="-10" dirty="0">
                <a:solidFill>
                  <a:srgbClr val="420000"/>
                </a:solidFill>
                <a:latin typeface="Arial"/>
                <a:cs typeface="Arial"/>
              </a:rPr>
              <a:t>ilit</a:t>
            </a:r>
            <a:r>
              <a:rPr sz="2800" spc="-225" dirty="0">
                <a:solidFill>
                  <a:srgbClr val="420000"/>
                </a:solidFill>
                <a:latin typeface="Arial"/>
                <a:cs typeface="Arial"/>
              </a:rPr>
              <a:t>y</a:t>
            </a:r>
            <a:r>
              <a:rPr sz="2800" spc="-10" dirty="0">
                <a:solidFill>
                  <a:srgbClr val="420000"/>
                </a:solidFill>
                <a:latin typeface="Arial"/>
                <a:cs typeface="Arial"/>
              </a:rPr>
              <a:t>,</a:t>
            </a:r>
            <a:r>
              <a:rPr sz="2800" spc="-45" dirty="0">
                <a:solidFill>
                  <a:srgbClr val="4200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420000"/>
                </a:solidFill>
                <a:latin typeface="Arial"/>
                <a:cs typeface="Arial"/>
              </a:rPr>
              <a:t>an</a:t>
            </a:r>
            <a:r>
              <a:rPr sz="2800" spc="-20" dirty="0">
                <a:solidFill>
                  <a:srgbClr val="420000"/>
                </a:solidFill>
                <a:latin typeface="Arial"/>
                <a:cs typeface="Arial"/>
              </a:rPr>
              <a:t>d</a:t>
            </a:r>
            <a:r>
              <a:rPr sz="2800" spc="-5" dirty="0">
                <a:solidFill>
                  <a:srgbClr val="4200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420000"/>
                </a:solidFill>
                <a:latin typeface="Arial"/>
                <a:cs typeface="Arial"/>
              </a:rPr>
              <a:t>support</a:t>
            </a:r>
            <a:r>
              <a:rPr sz="2800" spc="-25" dirty="0">
                <a:solidFill>
                  <a:srgbClr val="420000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420000"/>
                </a:solidFill>
                <a:latin typeface="Arial"/>
                <a:cs typeface="Arial"/>
              </a:rPr>
              <a:t>(</a:t>
            </a:r>
            <a:r>
              <a:rPr sz="2800" spc="-30" dirty="0">
                <a:solidFill>
                  <a:srgbClr val="420000"/>
                </a:solidFill>
                <a:latin typeface="Arial"/>
                <a:cs typeface="Arial"/>
              </a:rPr>
              <a:t>P</a:t>
            </a:r>
            <a:r>
              <a:rPr sz="2800" spc="-5" dirty="0">
                <a:solidFill>
                  <a:srgbClr val="420000"/>
                </a:solidFill>
                <a:latin typeface="Arial"/>
                <a:cs typeface="Arial"/>
              </a:rPr>
              <a:t>r</a:t>
            </a:r>
            <a:r>
              <a:rPr sz="2800" spc="-10" dirty="0">
                <a:solidFill>
                  <a:srgbClr val="420000"/>
                </a:solidFill>
                <a:latin typeface="Arial"/>
                <a:cs typeface="Arial"/>
              </a:rPr>
              <a:t>inci</a:t>
            </a:r>
            <a:r>
              <a:rPr sz="2800" spc="-15" dirty="0">
                <a:solidFill>
                  <a:srgbClr val="420000"/>
                </a:solidFill>
                <a:latin typeface="Arial"/>
                <a:cs typeface="Arial"/>
              </a:rPr>
              <a:t>ple</a:t>
            </a:r>
            <a:r>
              <a:rPr sz="2800" spc="-20" dirty="0">
                <a:solidFill>
                  <a:srgbClr val="4200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420000"/>
                </a:solidFill>
                <a:latin typeface="Arial"/>
                <a:cs typeface="Arial"/>
              </a:rPr>
              <a:t>2)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9"/>
              </a:spcBef>
            </a:pPr>
            <a:endParaRPr sz="2750">
              <a:latin typeface="Times New Roman"/>
              <a:cs typeface="Times New Roman"/>
            </a:endParaRPr>
          </a:p>
          <a:p>
            <a:pPr marL="12700" marR="410845">
              <a:lnSpc>
                <a:spcPct val="88300"/>
              </a:lnSpc>
            </a:pPr>
            <a:r>
              <a:rPr sz="3200" b="1" dirty="0">
                <a:solidFill>
                  <a:srgbClr val="420000"/>
                </a:solidFill>
                <a:latin typeface="Arial"/>
                <a:cs typeface="Arial"/>
              </a:rPr>
              <a:t>E</a:t>
            </a:r>
            <a:r>
              <a:rPr sz="3200" b="1" spc="-10" dirty="0">
                <a:solidFill>
                  <a:srgbClr val="420000"/>
                </a:solidFill>
                <a:latin typeface="Arial"/>
                <a:cs typeface="Arial"/>
              </a:rPr>
              <a:t>va</a:t>
            </a:r>
            <a:r>
              <a:rPr sz="3200" b="1" spc="-5" dirty="0">
                <a:solidFill>
                  <a:srgbClr val="420000"/>
                </a:solidFill>
                <a:latin typeface="Arial"/>
                <a:cs typeface="Arial"/>
              </a:rPr>
              <a:t>lu</a:t>
            </a:r>
            <a:r>
              <a:rPr sz="3200" b="1" spc="-10" dirty="0">
                <a:solidFill>
                  <a:srgbClr val="420000"/>
                </a:solidFill>
                <a:latin typeface="Arial"/>
                <a:cs typeface="Arial"/>
              </a:rPr>
              <a:t>a</a:t>
            </a:r>
            <a:r>
              <a:rPr sz="3200" b="1" dirty="0">
                <a:solidFill>
                  <a:srgbClr val="420000"/>
                </a:solidFill>
                <a:latin typeface="Arial"/>
                <a:cs typeface="Arial"/>
              </a:rPr>
              <a:t>t</a:t>
            </a:r>
            <a:r>
              <a:rPr sz="3200" b="1" spc="-5" dirty="0">
                <a:solidFill>
                  <a:srgbClr val="420000"/>
                </a:solidFill>
                <a:latin typeface="Arial"/>
                <a:cs typeface="Arial"/>
              </a:rPr>
              <a:t>in</a:t>
            </a:r>
            <a:r>
              <a:rPr sz="3200" b="1" dirty="0">
                <a:solidFill>
                  <a:srgbClr val="420000"/>
                </a:solidFill>
                <a:latin typeface="Arial"/>
                <a:cs typeface="Arial"/>
              </a:rPr>
              <a:t>g</a:t>
            </a:r>
            <a:r>
              <a:rPr sz="3200" b="1" spc="-10" dirty="0">
                <a:solidFill>
                  <a:srgbClr val="4200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420000"/>
                </a:solidFill>
                <a:latin typeface="Arial"/>
                <a:cs typeface="Arial"/>
              </a:rPr>
              <a:t>t</a:t>
            </a:r>
            <a:r>
              <a:rPr sz="2800" spc="-15" dirty="0">
                <a:solidFill>
                  <a:srgbClr val="420000"/>
                </a:solidFill>
                <a:latin typeface="Arial"/>
                <a:cs typeface="Arial"/>
              </a:rPr>
              <a:t>eache</a:t>
            </a:r>
            <a:r>
              <a:rPr sz="2800" spc="-10" dirty="0">
                <a:solidFill>
                  <a:srgbClr val="420000"/>
                </a:solidFill>
                <a:latin typeface="Arial"/>
                <a:cs typeface="Arial"/>
              </a:rPr>
              <a:t>r</a:t>
            </a:r>
            <a:r>
              <a:rPr sz="2800" spc="-20" dirty="0">
                <a:solidFill>
                  <a:srgbClr val="4200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420000"/>
                </a:solidFill>
                <a:latin typeface="Arial"/>
                <a:cs typeface="Arial"/>
              </a:rPr>
              <a:t>an</a:t>
            </a:r>
            <a:r>
              <a:rPr sz="2800" spc="-20" dirty="0">
                <a:solidFill>
                  <a:srgbClr val="420000"/>
                </a:solidFill>
                <a:latin typeface="Arial"/>
                <a:cs typeface="Arial"/>
              </a:rPr>
              <a:t>d</a:t>
            </a:r>
            <a:r>
              <a:rPr sz="2800" spc="5" dirty="0">
                <a:solidFill>
                  <a:srgbClr val="4200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420000"/>
                </a:solidFill>
                <a:latin typeface="Arial"/>
                <a:cs typeface="Arial"/>
              </a:rPr>
              <a:t>princi</a:t>
            </a:r>
            <a:r>
              <a:rPr sz="2800" spc="-15" dirty="0">
                <a:solidFill>
                  <a:srgbClr val="420000"/>
                </a:solidFill>
                <a:latin typeface="Arial"/>
                <a:cs typeface="Arial"/>
              </a:rPr>
              <a:t>pa</a:t>
            </a:r>
            <a:r>
              <a:rPr sz="2800" spc="-10" dirty="0">
                <a:solidFill>
                  <a:srgbClr val="420000"/>
                </a:solidFill>
                <a:latin typeface="Arial"/>
                <a:cs typeface="Arial"/>
              </a:rPr>
              <a:t>l</a:t>
            </a:r>
            <a:r>
              <a:rPr sz="2800" spc="-35" dirty="0">
                <a:solidFill>
                  <a:srgbClr val="4200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420000"/>
                </a:solidFill>
                <a:latin typeface="Arial"/>
                <a:cs typeface="Arial"/>
              </a:rPr>
              <a:t>e</a:t>
            </a:r>
            <a:r>
              <a:rPr sz="2800" spc="-55" dirty="0">
                <a:solidFill>
                  <a:srgbClr val="420000"/>
                </a:solidFill>
                <a:latin typeface="Arial"/>
                <a:cs typeface="Arial"/>
              </a:rPr>
              <a:t>f</a:t>
            </a:r>
            <a:r>
              <a:rPr sz="2800" spc="-10" dirty="0">
                <a:solidFill>
                  <a:srgbClr val="420000"/>
                </a:solidFill>
                <a:latin typeface="Arial"/>
                <a:cs typeface="Arial"/>
              </a:rPr>
              <a:t>fectiveness an</a:t>
            </a:r>
            <a:r>
              <a:rPr sz="2800" spc="-20" dirty="0">
                <a:solidFill>
                  <a:srgbClr val="420000"/>
                </a:solidFill>
                <a:latin typeface="Arial"/>
                <a:cs typeface="Arial"/>
              </a:rPr>
              <a:t>d </a:t>
            </a:r>
            <a:r>
              <a:rPr sz="2800" spc="-10" dirty="0">
                <a:solidFill>
                  <a:srgbClr val="420000"/>
                </a:solidFill>
                <a:latin typeface="Arial"/>
                <a:cs typeface="Arial"/>
              </a:rPr>
              <a:t>support</a:t>
            </a:r>
            <a:r>
              <a:rPr sz="2800" spc="-25" dirty="0">
                <a:solidFill>
                  <a:srgbClr val="4200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420000"/>
                </a:solidFill>
                <a:latin typeface="Arial"/>
                <a:cs typeface="Arial"/>
              </a:rPr>
              <a:t>im</a:t>
            </a:r>
            <a:r>
              <a:rPr sz="2800" spc="-10" dirty="0">
                <a:solidFill>
                  <a:srgbClr val="420000"/>
                </a:solidFill>
                <a:latin typeface="Arial"/>
                <a:cs typeface="Arial"/>
              </a:rPr>
              <a:t>prove</a:t>
            </a:r>
            <a:r>
              <a:rPr sz="2800" spc="-25" dirty="0">
                <a:solidFill>
                  <a:srgbClr val="420000"/>
                </a:solidFill>
                <a:latin typeface="Arial"/>
                <a:cs typeface="Arial"/>
              </a:rPr>
              <a:t>m</a:t>
            </a:r>
            <a:r>
              <a:rPr sz="2800" spc="-15" dirty="0">
                <a:solidFill>
                  <a:srgbClr val="420000"/>
                </a:solidFill>
                <a:latin typeface="Arial"/>
                <a:cs typeface="Arial"/>
              </a:rPr>
              <a:t>en</a:t>
            </a:r>
            <a:r>
              <a:rPr sz="2800" spc="-10" dirty="0">
                <a:solidFill>
                  <a:srgbClr val="420000"/>
                </a:solidFill>
                <a:latin typeface="Arial"/>
                <a:cs typeface="Arial"/>
              </a:rPr>
              <a:t>t </a:t>
            </a:r>
            <a:r>
              <a:rPr sz="2800" spc="-5" dirty="0">
                <a:solidFill>
                  <a:srgbClr val="420000"/>
                </a:solidFill>
                <a:latin typeface="Arial"/>
                <a:cs typeface="Arial"/>
              </a:rPr>
              <a:t>(</a:t>
            </a:r>
            <a:r>
              <a:rPr sz="2800" spc="-30" dirty="0">
                <a:solidFill>
                  <a:srgbClr val="420000"/>
                </a:solidFill>
                <a:latin typeface="Arial"/>
                <a:cs typeface="Arial"/>
              </a:rPr>
              <a:t>P</a:t>
            </a:r>
            <a:r>
              <a:rPr sz="2800" spc="-5" dirty="0">
                <a:solidFill>
                  <a:srgbClr val="420000"/>
                </a:solidFill>
                <a:latin typeface="Arial"/>
                <a:cs typeface="Arial"/>
              </a:rPr>
              <a:t>r</a:t>
            </a:r>
            <a:r>
              <a:rPr sz="2800" spc="-10" dirty="0">
                <a:solidFill>
                  <a:srgbClr val="420000"/>
                </a:solidFill>
                <a:latin typeface="Arial"/>
                <a:cs typeface="Arial"/>
              </a:rPr>
              <a:t>inci</a:t>
            </a:r>
            <a:r>
              <a:rPr sz="2800" spc="-15" dirty="0">
                <a:solidFill>
                  <a:srgbClr val="420000"/>
                </a:solidFill>
                <a:latin typeface="Arial"/>
                <a:cs typeface="Arial"/>
              </a:rPr>
              <a:t>ple</a:t>
            </a:r>
            <a:r>
              <a:rPr sz="2800" spc="-20" dirty="0">
                <a:solidFill>
                  <a:srgbClr val="4200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420000"/>
                </a:solidFill>
                <a:latin typeface="Arial"/>
                <a:cs typeface="Arial"/>
              </a:rPr>
              <a:t>3)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7"/>
              </a:spcBef>
            </a:pPr>
            <a:endParaRPr sz="2750">
              <a:latin typeface="Times New Roman"/>
              <a:cs typeface="Times New Roman"/>
            </a:endParaRPr>
          </a:p>
          <a:p>
            <a:pPr marL="12700" marR="410845" indent="-635">
              <a:lnSpc>
                <a:spcPct val="89200"/>
              </a:lnSpc>
            </a:pPr>
            <a:r>
              <a:rPr sz="3200" b="1" dirty="0">
                <a:solidFill>
                  <a:srgbClr val="420000"/>
                </a:solidFill>
                <a:latin typeface="Arial"/>
                <a:cs typeface="Arial"/>
              </a:rPr>
              <a:t>R</a:t>
            </a:r>
            <a:r>
              <a:rPr sz="3200" b="1" spc="-10" dirty="0">
                <a:solidFill>
                  <a:srgbClr val="420000"/>
                </a:solidFill>
                <a:latin typeface="Arial"/>
                <a:cs typeface="Arial"/>
              </a:rPr>
              <a:t>e</a:t>
            </a:r>
            <a:r>
              <a:rPr sz="3200" b="1" spc="-5" dirty="0">
                <a:solidFill>
                  <a:srgbClr val="420000"/>
                </a:solidFill>
                <a:latin typeface="Arial"/>
                <a:cs typeface="Arial"/>
              </a:rPr>
              <a:t>du</a:t>
            </a:r>
            <a:r>
              <a:rPr sz="3200" b="1" spc="-10" dirty="0">
                <a:solidFill>
                  <a:srgbClr val="420000"/>
                </a:solidFill>
                <a:latin typeface="Arial"/>
                <a:cs typeface="Arial"/>
              </a:rPr>
              <a:t>c</a:t>
            </a:r>
            <a:r>
              <a:rPr sz="3200" b="1" spc="-5" dirty="0">
                <a:solidFill>
                  <a:srgbClr val="420000"/>
                </a:solidFill>
                <a:latin typeface="Arial"/>
                <a:cs typeface="Arial"/>
              </a:rPr>
              <a:t>in</a:t>
            </a:r>
            <a:r>
              <a:rPr sz="3200" b="1" dirty="0">
                <a:solidFill>
                  <a:srgbClr val="420000"/>
                </a:solidFill>
                <a:latin typeface="Arial"/>
                <a:cs typeface="Arial"/>
              </a:rPr>
              <a:t>g</a:t>
            </a:r>
            <a:r>
              <a:rPr sz="3200" b="1" spc="35" dirty="0">
                <a:solidFill>
                  <a:srgbClr val="4200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420000"/>
                </a:solidFill>
                <a:latin typeface="Arial"/>
                <a:cs typeface="Arial"/>
              </a:rPr>
              <a:t>dup</a:t>
            </a:r>
            <a:r>
              <a:rPr sz="2800" spc="-10" dirty="0">
                <a:solidFill>
                  <a:srgbClr val="420000"/>
                </a:solidFill>
                <a:latin typeface="Arial"/>
                <a:cs typeface="Arial"/>
              </a:rPr>
              <a:t>licati</a:t>
            </a:r>
            <a:r>
              <a:rPr sz="2800" spc="-15" dirty="0">
                <a:solidFill>
                  <a:srgbClr val="420000"/>
                </a:solidFill>
                <a:latin typeface="Arial"/>
                <a:cs typeface="Arial"/>
              </a:rPr>
              <a:t>o</a:t>
            </a:r>
            <a:r>
              <a:rPr sz="2800" spc="-20" dirty="0">
                <a:solidFill>
                  <a:srgbClr val="420000"/>
                </a:solidFill>
                <a:latin typeface="Arial"/>
                <a:cs typeface="Arial"/>
              </a:rPr>
              <a:t>n </a:t>
            </a:r>
            <a:r>
              <a:rPr sz="2800" spc="-15" dirty="0">
                <a:solidFill>
                  <a:srgbClr val="420000"/>
                </a:solidFill>
                <a:latin typeface="Arial"/>
                <a:cs typeface="Arial"/>
              </a:rPr>
              <a:t>an</a:t>
            </a:r>
            <a:r>
              <a:rPr sz="2800" spc="-20" dirty="0">
                <a:solidFill>
                  <a:srgbClr val="420000"/>
                </a:solidFill>
                <a:latin typeface="Arial"/>
                <a:cs typeface="Arial"/>
              </a:rPr>
              <a:t>d</a:t>
            </a:r>
            <a:r>
              <a:rPr sz="2800" spc="-5" dirty="0">
                <a:solidFill>
                  <a:srgbClr val="4200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420000"/>
                </a:solidFill>
                <a:latin typeface="Arial"/>
                <a:cs typeface="Arial"/>
              </a:rPr>
              <a:t>unnecessar</a:t>
            </a:r>
            <a:r>
              <a:rPr sz="2800" spc="-15" dirty="0">
                <a:solidFill>
                  <a:srgbClr val="420000"/>
                </a:solidFill>
                <a:latin typeface="Arial"/>
                <a:cs typeface="Arial"/>
              </a:rPr>
              <a:t>y</a:t>
            </a:r>
            <a:r>
              <a:rPr sz="2800" spc="-30" dirty="0">
                <a:solidFill>
                  <a:srgbClr val="4200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420000"/>
                </a:solidFill>
                <a:latin typeface="Arial"/>
                <a:cs typeface="Arial"/>
              </a:rPr>
              <a:t>burden</a:t>
            </a:r>
            <a:r>
              <a:rPr sz="2800" spc="-5" dirty="0">
                <a:solidFill>
                  <a:srgbClr val="420000"/>
                </a:solidFill>
                <a:latin typeface="Arial"/>
                <a:cs typeface="Arial"/>
              </a:rPr>
              <a:t> (</a:t>
            </a:r>
            <a:r>
              <a:rPr sz="2800" spc="-30" dirty="0">
                <a:solidFill>
                  <a:srgbClr val="420000"/>
                </a:solidFill>
                <a:latin typeface="Arial"/>
                <a:cs typeface="Arial"/>
              </a:rPr>
              <a:t>P</a:t>
            </a:r>
            <a:r>
              <a:rPr sz="2800" spc="-5" dirty="0">
                <a:solidFill>
                  <a:srgbClr val="420000"/>
                </a:solidFill>
                <a:latin typeface="Arial"/>
                <a:cs typeface="Arial"/>
              </a:rPr>
              <a:t>r</a:t>
            </a:r>
            <a:r>
              <a:rPr sz="2800" spc="-10" dirty="0">
                <a:solidFill>
                  <a:srgbClr val="420000"/>
                </a:solidFill>
                <a:latin typeface="Arial"/>
                <a:cs typeface="Arial"/>
              </a:rPr>
              <a:t>inci</a:t>
            </a:r>
            <a:r>
              <a:rPr sz="2800" spc="-15" dirty="0">
                <a:solidFill>
                  <a:srgbClr val="420000"/>
                </a:solidFill>
                <a:latin typeface="Arial"/>
                <a:cs typeface="Arial"/>
              </a:rPr>
              <a:t>ple</a:t>
            </a:r>
            <a:r>
              <a:rPr sz="2800" spc="-30" dirty="0">
                <a:solidFill>
                  <a:srgbClr val="4200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420000"/>
                </a:solidFill>
                <a:latin typeface="Arial"/>
                <a:cs typeface="Arial"/>
              </a:rPr>
              <a:t>4)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0845">
              <a:lnSpc>
                <a:spcPct val="100000"/>
              </a:lnSpc>
            </a:pPr>
            <a:r>
              <a:rPr u="heavy" dirty="0">
                <a:solidFill>
                  <a:srgbClr val="999900"/>
                </a:solidFill>
              </a:rPr>
              <a:t>P</a:t>
            </a:r>
            <a:r>
              <a:rPr u="heavy" spc="-5" dirty="0">
                <a:solidFill>
                  <a:srgbClr val="999900"/>
                </a:solidFill>
              </a:rPr>
              <a:t>r</a:t>
            </a:r>
            <a:r>
              <a:rPr u="heavy" dirty="0">
                <a:solidFill>
                  <a:srgbClr val="999900"/>
                </a:solidFill>
              </a:rPr>
              <a:t>inciples</a:t>
            </a:r>
            <a:r>
              <a:rPr u="heavy" spc="-45" dirty="0">
                <a:solidFill>
                  <a:srgbClr val="999900"/>
                </a:solidFill>
              </a:rPr>
              <a:t> </a:t>
            </a:r>
            <a:r>
              <a:rPr u="heavy" dirty="0">
                <a:solidFill>
                  <a:srgbClr val="999900"/>
                </a:solidFill>
              </a:rPr>
              <a:t>of ESEA</a:t>
            </a:r>
            <a:r>
              <a:rPr u="heavy" spc="-10" dirty="0">
                <a:solidFill>
                  <a:srgbClr val="999900"/>
                </a:solidFill>
              </a:rPr>
              <a:t> </a:t>
            </a:r>
            <a:r>
              <a:rPr u="heavy" spc="-5" dirty="0">
                <a:solidFill>
                  <a:srgbClr val="999900"/>
                </a:solidFill>
              </a:rPr>
              <a:t>F</a:t>
            </a:r>
            <a:r>
              <a:rPr u="heavy" dirty="0">
                <a:solidFill>
                  <a:srgbClr val="999900"/>
                </a:solidFill>
              </a:rPr>
              <a:t>lexibility</a:t>
            </a:r>
          </a:p>
        </p:txBody>
      </p:sp>
      <p:sp>
        <p:nvSpPr>
          <p:cNvPr id="12" name="object 12"/>
          <p:cNvSpPr/>
          <p:nvPr/>
        </p:nvSpPr>
        <p:spPr>
          <a:xfrm>
            <a:off x="6781800" y="6108700"/>
            <a:ext cx="1523999" cy="59689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8511031" y="6302365"/>
            <a:ext cx="9588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73050" y="146050"/>
          <a:ext cx="86868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5025"/>
                <a:gridCol w="231775"/>
              </a:tblGrid>
              <a:tr h="228600">
                <a:tc>
                  <a:txBody>
                    <a:bodyPr/>
                    <a:lstStyle/>
                    <a:p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870700" y="5867400"/>
            <a:ext cx="1816099" cy="8540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20280" rIns="0" bIns="0" rtlCol="0">
            <a:spAutoFit/>
          </a:bodyPr>
          <a:lstStyle/>
          <a:p>
            <a:pPr marL="40005">
              <a:lnSpc>
                <a:spcPct val="100000"/>
              </a:lnSpc>
            </a:pPr>
            <a:r>
              <a:rPr dirty="0"/>
              <a:t>ESEA</a:t>
            </a:r>
            <a:r>
              <a:rPr spc="-25" dirty="0"/>
              <a:t> </a:t>
            </a:r>
            <a:r>
              <a:rPr dirty="0"/>
              <a:t>Renewal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35940" y="1926812"/>
            <a:ext cx="7957820" cy="3090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81965" marR="276860" indent="-469265">
              <a:lnSpc>
                <a:spcPct val="100000"/>
              </a:lnSpc>
              <a:buSzPct val="70312"/>
              <a:buFont typeface="Wingdings"/>
              <a:buChar char=""/>
              <a:tabLst>
                <a:tab pos="482600" algn="l"/>
              </a:tabLst>
            </a:pPr>
            <a:r>
              <a:rPr sz="3200" dirty="0">
                <a:latin typeface="Arial"/>
                <a:cs typeface="Arial"/>
              </a:rPr>
              <a:t>A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5" dirty="0">
                <a:latin typeface="Arial"/>
                <a:cs typeface="Arial"/>
              </a:rPr>
              <a:t>c</a:t>
            </a:r>
            <a:r>
              <a:rPr sz="3200" spc="-10" dirty="0">
                <a:latin typeface="Arial"/>
                <a:cs typeface="Arial"/>
              </a:rPr>
              <a:t>omm</a:t>
            </a:r>
            <a:r>
              <a:rPr sz="3200" spc="-5" dirty="0">
                <a:latin typeface="Arial"/>
                <a:cs typeface="Arial"/>
              </a:rPr>
              <a:t>it</a:t>
            </a:r>
            <a:r>
              <a:rPr sz="3200" spc="-10" dirty="0">
                <a:latin typeface="Arial"/>
                <a:cs typeface="Arial"/>
              </a:rPr>
              <a:t>men</a:t>
            </a:r>
            <a:r>
              <a:rPr sz="3200" dirty="0">
                <a:latin typeface="Arial"/>
                <a:cs typeface="Arial"/>
              </a:rPr>
              <a:t>t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t</a:t>
            </a:r>
            <a:r>
              <a:rPr sz="3200" dirty="0">
                <a:latin typeface="Arial"/>
                <a:cs typeface="Arial"/>
              </a:rPr>
              <a:t>o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5" dirty="0">
                <a:latin typeface="Arial"/>
                <a:cs typeface="Arial"/>
              </a:rPr>
              <a:t>c</a:t>
            </a:r>
            <a:r>
              <a:rPr sz="3200" spc="-10" dirty="0">
                <a:latin typeface="Arial"/>
                <a:cs typeface="Arial"/>
              </a:rPr>
              <a:t>on</a:t>
            </a:r>
            <a:r>
              <a:rPr sz="3200" spc="-5" dirty="0">
                <a:latin typeface="Arial"/>
                <a:cs typeface="Arial"/>
              </a:rPr>
              <a:t>ti</a:t>
            </a:r>
            <a:r>
              <a:rPr sz="3200" spc="-10" dirty="0">
                <a:latin typeface="Arial"/>
                <a:cs typeface="Arial"/>
              </a:rPr>
              <a:t>nu</a:t>
            </a:r>
            <a:r>
              <a:rPr sz="3200" dirty="0">
                <a:latin typeface="Arial"/>
                <a:cs typeface="Arial"/>
              </a:rPr>
              <a:t>e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a</a:t>
            </a:r>
            <a:r>
              <a:rPr sz="3200" spc="-5" dirty="0">
                <a:latin typeface="Arial"/>
                <a:cs typeface="Arial"/>
              </a:rPr>
              <a:t>l</a:t>
            </a:r>
            <a:r>
              <a:rPr sz="3200" dirty="0">
                <a:latin typeface="Arial"/>
                <a:cs typeface="Arial"/>
              </a:rPr>
              <a:t>l</a:t>
            </a:r>
            <a:r>
              <a:rPr sz="3200" spc="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w</a:t>
            </a:r>
            <a:r>
              <a:rPr sz="3200" spc="-10" dirty="0">
                <a:latin typeface="Arial"/>
                <a:cs typeface="Arial"/>
              </a:rPr>
              <a:t>o</a:t>
            </a:r>
            <a:r>
              <a:rPr sz="3200" dirty="0">
                <a:latin typeface="Arial"/>
                <a:cs typeface="Arial"/>
              </a:rPr>
              <a:t>rk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done unde</a:t>
            </a:r>
            <a:r>
              <a:rPr sz="3200" dirty="0">
                <a:latin typeface="Arial"/>
                <a:cs typeface="Arial"/>
              </a:rPr>
              <a:t>r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ESEA</a:t>
            </a:r>
            <a:r>
              <a:rPr sz="3200" spc="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Fl</a:t>
            </a:r>
            <a:r>
              <a:rPr sz="3200" spc="-10" dirty="0">
                <a:latin typeface="Arial"/>
                <a:cs typeface="Arial"/>
              </a:rPr>
              <a:t>e</a:t>
            </a:r>
            <a:r>
              <a:rPr sz="3200" spc="5" dirty="0">
                <a:latin typeface="Arial"/>
                <a:cs typeface="Arial"/>
              </a:rPr>
              <a:t>x</a:t>
            </a:r>
            <a:r>
              <a:rPr sz="3200" spc="-5" dirty="0">
                <a:latin typeface="Arial"/>
                <a:cs typeface="Arial"/>
              </a:rPr>
              <a:t>i</a:t>
            </a:r>
            <a:r>
              <a:rPr sz="3200" spc="-10" dirty="0">
                <a:latin typeface="Arial"/>
                <a:cs typeface="Arial"/>
              </a:rPr>
              <a:t>b</a:t>
            </a:r>
            <a:r>
              <a:rPr sz="3200" spc="-5" dirty="0">
                <a:latin typeface="Arial"/>
                <a:cs typeface="Arial"/>
              </a:rPr>
              <a:t>ilit</a:t>
            </a:r>
            <a:r>
              <a:rPr sz="3200" dirty="0">
                <a:latin typeface="Arial"/>
                <a:cs typeface="Arial"/>
              </a:rPr>
              <a:t>y</a:t>
            </a:r>
            <a:endParaRPr sz="3200">
              <a:latin typeface="Arial"/>
              <a:cs typeface="Arial"/>
            </a:endParaRPr>
          </a:p>
          <a:p>
            <a:pPr marL="481965" marR="297180" indent="-469265">
              <a:lnSpc>
                <a:spcPct val="100000"/>
              </a:lnSpc>
              <a:spcBef>
                <a:spcPts val="770"/>
              </a:spcBef>
              <a:buSzPct val="70312"/>
              <a:buFont typeface="Wingdings"/>
              <a:buChar char=""/>
              <a:tabLst>
                <a:tab pos="482600" algn="l"/>
              </a:tabLst>
            </a:pPr>
            <a:r>
              <a:rPr sz="3200" dirty="0">
                <a:latin typeface="Arial"/>
                <a:cs typeface="Arial"/>
              </a:rPr>
              <a:t>A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r</a:t>
            </a:r>
            <a:r>
              <a:rPr sz="3200" spc="-10" dirty="0">
                <a:latin typeface="Arial"/>
                <a:cs typeface="Arial"/>
              </a:rPr>
              <a:t>e</a:t>
            </a:r>
            <a:r>
              <a:rPr sz="3200" spc="5" dirty="0">
                <a:latin typeface="Arial"/>
                <a:cs typeface="Arial"/>
              </a:rPr>
              <a:t>v</a:t>
            </a:r>
            <a:r>
              <a:rPr sz="3200" spc="-5" dirty="0">
                <a:latin typeface="Arial"/>
                <a:cs typeface="Arial"/>
              </a:rPr>
              <a:t>i</a:t>
            </a:r>
            <a:r>
              <a:rPr sz="3200" spc="-10" dirty="0">
                <a:latin typeface="Arial"/>
                <a:cs typeface="Arial"/>
              </a:rPr>
              <a:t>e</a:t>
            </a:r>
            <a:r>
              <a:rPr sz="3200" dirty="0">
                <a:latin typeface="Arial"/>
                <a:cs typeface="Arial"/>
              </a:rPr>
              <a:t>w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o</a:t>
            </a:r>
            <a:r>
              <a:rPr sz="3200" dirty="0">
                <a:latin typeface="Arial"/>
                <a:cs typeface="Arial"/>
              </a:rPr>
              <a:t>f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w</a:t>
            </a:r>
            <a:r>
              <a:rPr sz="3200" spc="-10" dirty="0">
                <a:latin typeface="Arial"/>
                <a:cs typeface="Arial"/>
              </a:rPr>
              <a:t>ha</a:t>
            </a:r>
            <a:r>
              <a:rPr sz="3200" dirty="0">
                <a:latin typeface="Arial"/>
                <a:cs typeface="Arial"/>
              </a:rPr>
              <a:t>t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we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w</a:t>
            </a:r>
            <a:r>
              <a:rPr sz="3200" spc="-5" dirty="0">
                <a:latin typeface="Arial"/>
                <a:cs typeface="Arial"/>
              </a:rPr>
              <a:t>il</a:t>
            </a:r>
            <a:r>
              <a:rPr sz="3200" dirty="0">
                <a:latin typeface="Arial"/>
                <a:cs typeface="Arial"/>
              </a:rPr>
              <a:t>l</a:t>
            </a:r>
            <a:r>
              <a:rPr sz="3200" spc="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d</a:t>
            </a:r>
            <a:r>
              <a:rPr sz="3200" dirty="0">
                <a:latin typeface="Arial"/>
                <a:cs typeface="Arial"/>
              </a:rPr>
              <a:t>o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i</a:t>
            </a:r>
            <a:r>
              <a:rPr sz="3200" dirty="0">
                <a:latin typeface="Arial"/>
                <a:cs typeface="Arial"/>
              </a:rPr>
              <a:t>n </a:t>
            </a:r>
            <a:r>
              <a:rPr sz="3200" spc="-5" dirty="0">
                <a:latin typeface="Arial"/>
                <a:cs typeface="Arial"/>
              </a:rPr>
              <a:t>t</a:t>
            </a:r>
            <a:r>
              <a:rPr sz="3200" spc="-10" dirty="0">
                <a:latin typeface="Arial"/>
                <a:cs typeface="Arial"/>
              </a:rPr>
              <a:t>h</a:t>
            </a:r>
            <a:r>
              <a:rPr sz="3200" dirty="0">
                <a:latin typeface="Arial"/>
                <a:cs typeface="Arial"/>
              </a:rPr>
              <a:t>e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ne</a:t>
            </a:r>
            <a:r>
              <a:rPr sz="3200" spc="5" dirty="0">
                <a:latin typeface="Arial"/>
                <a:cs typeface="Arial"/>
              </a:rPr>
              <a:t>x</a:t>
            </a:r>
            <a:r>
              <a:rPr sz="3200" dirty="0">
                <a:latin typeface="Arial"/>
                <a:cs typeface="Arial"/>
              </a:rPr>
              <a:t>t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3 </a:t>
            </a:r>
            <a:r>
              <a:rPr sz="3200" spc="5" dirty="0">
                <a:latin typeface="Arial"/>
                <a:cs typeface="Arial"/>
              </a:rPr>
              <a:t>y</a:t>
            </a:r>
            <a:r>
              <a:rPr sz="3200" spc="-10" dirty="0">
                <a:latin typeface="Arial"/>
                <a:cs typeface="Arial"/>
              </a:rPr>
              <a:t>ea</a:t>
            </a:r>
            <a:r>
              <a:rPr sz="3200" dirty="0">
                <a:latin typeface="Arial"/>
                <a:cs typeface="Arial"/>
              </a:rPr>
              <a:t>rs</a:t>
            </a:r>
            <a:endParaRPr sz="3200">
              <a:latin typeface="Arial"/>
              <a:cs typeface="Arial"/>
            </a:endParaRPr>
          </a:p>
          <a:p>
            <a:pPr marL="483234">
              <a:lnSpc>
                <a:spcPct val="100000"/>
              </a:lnSpc>
              <a:spcBef>
                <a:spcPts val="690"/>
              </a:spcBef>
              <a:tabLst>
                <a:tab pos="920750" algn="l"/>
              </a:tabLst>
            </a:pPr>
            <a:r>
              <a:rPr sz="2100" dirty="0">
                <a:solidFill>
                  <a:srgbClr val="FFCC00"/>
                </a:solidFill>
                <a:latin typeface="Wingdings"/>
                <a:cs typeface="Wingdings"/>
              </a:rPr>
              <a:t></a:t>
            </a:r>
            <a:r>
              <a:rPr sz="2100" dirty="0">
                <a:solidFill>
                  <a:srgbClr val="FFCC00"/>
                </a:solidFill>
                <a:latin typeface="Times New Roman"/>
                <a:cs typeface="Times New Roman"/>
              </a:rPr>
              <a:t>	</a:t>
            </a:r>
            <a:r>
              <a:rPr sz="2800" spc="-30" dirty="0">
                <a:latin typeface="Arial"/>
                <a:cs typeface="Arial"/>
              </a:rPr>
              <a:t>S</a:t>
            </a:r>
            <a:r>
              <a:rPr sz="2800" spc="-20" dirty="0">
                <a:latin typeface="Arial"/>
                <a:cs typeface="Arial"/>
              </a:rPr>
              <a:t>Y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2015-2016,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2016-2017,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2017-2018</a:t>
            </a:r>
            <a:endParaRPr sz="2800">
              <a:latin typeface="Arial"/>
              <a:cs typeface="Arial"/>
            </a:endParaRPr>
          </a:p>
          <a:p>
            <a:pPr marL="481965" indent="-469265">
              <a:lnSpc>
                <a:spcPct val="100000"/>
              </a:lnSpc>
              <a:spcBef>
                <a:spcPts val="750"/>
              </a:spcBef>
              <a:buSzPct val="70312"/>
              <a:buFont typeface="Wingdings"/>
              <a:buChar char=""/>
              <a:tabLst>
                <a:tab pos="482600" algn="l"/>
              </a:tabLst>
            </a:pPr>
            <a:r>
              <a:rPr sz="3200" spc="-5" dirty="0">
                <a:latin typeface="Arial"/>
                <a:cs typeface="Arial"/>
              </a:rPr>
              <a:t>T</a:t>
            </a:r>
            <a:r>
              <a:rPr sz="3200" spc="-10" dirty="0">
                <a:latin typeface="Arial"/>
                <a:cs typeface="Arial"/>
              </a:rPr>
              <a:t>h</a:t>
            </a:r>
            <a:r>
              <a:rPr sz="3200" spc="-5" dirty="0">
                <a:latin typeface="Arial"/>
                <a:cs typeface="Arial"/>
              </a:rPr>
              <a:t>i</a:t>
            </a:r>
            <a:r>
              <a:rPr sz="3200" dirty="0">
                <a:latin typeface="Arial"/>
                <a:cs typeface="Arial"/>
              </a:rPr>
              <a:t>s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i</a:t>
            </a:r>
            <a:r>
              <a:rPr sz="3200" dirty="0">
                <a:latin typeface="Arial"/>
                <a:cs typeface="Arial"/>
              </a:rPr>
              <a:t>s </a:t>
            </a:r>
            <a:r>
              <a:rPr sz="3200" spc="-10" dirty="0">
                <a:latin typeface="Arial"/>
                <a:cs typeface="Arial"/>
              </a:rPr>
              <a:t>no</a:t>
            </a:r>
            <a:r>
              <a:rPr sz="3200" dirty="0">
                <a:latin typeface="Arial"/>
                <a:cs typeface="Arial"/>
              </a:rPr>
              <a:t>t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a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l</a:t>
            </a:r>
            <a:r>
              <a:rPr sz="3200" spc="-10" dirty="0">
                <a:latin typeface="Arial"/>
                <a:cs typeface="Arial"/>
              </a:rPr>
              <a:t>oo</a:t>
            </a:r>
            <a:r>
              <a:rPr sz="3200" dirty="0">
                <a:latin typeface="Arial"/>
                <a:cs typeface="Arial"/>
              </a:rPr>
              <a:t>k </a:t>
            </a:r>
            <a:r>
              <a:rPr sz="3200" spc="-10" dirty="0">
                <a:latin typeface="Arial"/>
                <a:cs typeface="Arial"/>
              </a:rPr>
              <a:t>ba</a:t>
            </a:r>
            <a:r>
              <a:rPr sz="3200" spc="5" dirty="0">
                <a:latin typeface="Arial"/>
                <a:cs typeface="Arial"/>
              </a:rPr>
              <a:t>ck</a:t>
            </a:r>
            <a:r>
              <a:rPr sz="3200" dirty="0">
                <a:latin typeface="Arial"/>
                <a:cs typeface="Arial"/>
              </a:rPr>
              <a:t>,</a:t>
            </a:r>
            <a:r>
              <a:rPr sz="3200" spc="-3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bu</a:t>
            </a:r>
            <a:r>
              <a:rPr sz="3200" dirty="0">
                <a:latin typeface="Arial"/>
                <a:cs typeface="Arial"/>
              </a:rPr>
              <a:t>t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a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l</a:t>
            </a:r>
            <a:r>
              <a:rPr sz="3200" spc="-10" dirty="0">
                <a:latin typeface="Arial"/>
                <a:cs typeface="Arial"/>
              </a:rPr>
              <a:t>oo</a:t>
            </a:r>
            <a:r>
              <a:rPr sz="3200" dirty="0">
                <a:latin typeface="Arial"/>
                <a:cs typeface="Arial"/>
              </a:rPr>
              <a:t>k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f</a:t>
            </a:r>
            <a:r>
              <a:rPr sz="3200" spc="-10" dirty="0">
                <a:latin typeface="Arial"/>
                <a:cs typeface="Arial"/>
              </a:rPr>
              <a:t>o</a:t>
            </a:r>
            <a:r>
              <a:rPr sz="3200" dirty="0">
                <a:latin typeface="Arial"/>
                <a:cs typeface="Arial"/>
              </a:rPr>
              <a:t>rw</a:t>
            </a:r>
            <a:r>
              <a:rPr sz="3200" spc="-10" dirty="0">
                <a:latin typeface="Arial"/>
                <a:cs typeface="Arial"/>
              </a:rPr>
              <a:t>a</a:t>
            </a:r>
            <a:r>
              <a:rPr sz="3200" dirty="0">
                <a:latin typeface="Arial"/>
                <a:cs typeface="Arial"/>
              </a:rPr>
              <a:t>rd</a:t>
            </a:r>
            <a:endParaRPr sz="3200">
              <a:latin typeface="Arial"/>
              <a:cs typeface="Arial"/>
            </a:endParaRP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73050" y="146050"/>
          <a:ext cx="8686800" cy="381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5025"/>
                <a:gridCol w="231775"/>
              </a:tblGrid>
              <a:tr h="228600"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870700" y="5867400"/>
            <a:ext cx="1816099" cy="8540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7335" rIns="0" bIns="0" rtlCol="0">
            <a:spAutoFit/>
          </a:bodyPr>
          <a:lstStyle/>
          <a:p>
            <a:pPr marL="2640330">
              <a:lnSpc>
                <a:spcPct val="100000"/>
              </a:lnSpc>
            </a:pPr>
            <a:r>
              <a:rPr sz="4800" dirty="0"/>
              <a:t>P</a:t>
            </a:r>
            <a:r>
              <a:rPr sz="4800" spc="-5" dirty="0"/>
              <a:t>r</a:t>
            </a:r>
            <a:r>
              <a:rPr sz="4800" dirty="0"/>
              <a:t>i</a:t>
            </a:r>
            <a:r>
              <a:rPr sz="4800" spc="-5" dirty="0"/>
              <a:t>n</a:t>
            </a:r>
            <a:r>
              <a:rPr sz="4800" dirty="0"/>
              <a:t>ci</a:t>
            </a:r>
            <a:r>
              <a:rPr sz="4800" spc="-5" dirty="0"/>
              <a:t>p</a:t>
            </a:r>
            <a:r>
              <a:rPr sz="4800" dirty="0"/>
              <a:t>le 2</a:t>
            </a:r>
            <a:endParaRPr sz="4800"/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81965" marR="220345" indent="-469265">
              <a:lnSpc>
                <a:spcPct val="100000"/>
              </a:lnSpc>
              <a:buSzPct val="69642"/>
              <a:buFont typeface="Wingdings"/>
              <a:buChar char=""/>
              <a:tabLst>
                <a:tab pos="482600" algn="l"/>
              </a:tabLst>
            </a:pPr>
            <a:r>
              <a:rPr sz="2800" spc="-30" dirty="0"/>
              <a:t>A</a:t>
            </a:r>
            <a:r>
              <a:rPr sz="2800" spc="-15" dirty="0"/>
              <a:t>nnua</a:t>
            </a:r>
            <a:r>
              <a:rPr sz="2800" spc="-10" dirty="0"/>
              <a:t>l</a:t>
            </a:r>
            <a:r>
              <a:rPr sz="2800" dirty="0"/>
              <a:t> </a:t>
            </a:r>
            <a:r>
              <a:rPr sz="2800" spc="-25" dirty="0"/>
              <a:t>M</a:t>
            </a:r>
            <a:r>
              <a:rPr sz="2800" spc="-10" dirty="0"/>
              <a:t>easurab</a:t>
            </a:r>
            <a:r>
              <a:rPr sz="2800" spc="-15" dirty="0"/>
              <a:t>le</a:t>
            </a:r>
            <a:r>
              <a:rPr sz="2800" spc="15" dirty="0"/>
              <a:t> </a:t>
            </a:r>
            <a:r>
              <a:rPr sz="2800" spc="-30" dirty="0"/>
              <a:t>O</a:t>
            </a:r>
            <a:r>
              <a:rPr sz="2800" spc="-15" dirty="0"/>
              <a:t>b</a:t>
            </a:r>
            <a:r>
              <a:rPr sz="2800" spc="-10" dirty="0"/>
              <a:t>jective</a:t>
            </a:r>
            <a:r>
              <a:rPr sz="2800" spc="-15" dirty="0"/>
              <a:t>s</a:t>
            </a:r>
            <a:r>
              <a:rPr sz="2800" spc="-5" dirty="0"/>
              <a:t> (</a:t>
            </a:r>
            <a:r>
              <a:rPr sz="2800" spc="-30" dirty="0"/>
              <a:t>A</a:t>
            </a:r>
            <a:r>
              <a:rPr sz="2800" spc="-25" dirty="0"/>
              <a:t>M</a:t>
            </a:r>
            <a:r>
              <a:rPr sz="2800" spc="-30" dirty="0"/>
              <a:t>O</a:t>
            </a:r>
            <a:r>
              <a:rPr sz="2800" spc="-10" dirty="0"/>
              <a:t>s)</a:t>
            </a:r>
            <a:r>
              <a:rPr sz="2800" spc="15" dirty="0"/>
              <a:t> </a:t>
            </a:r>
            <a:r>
              <a:rPr sz="2800" spc="-30" dirty="0"/>
              <a:t>w</a:t>
            </a:r>
            <a:r>
              <a:rPr sz="2800" spc="-10" dirty="0"/>
              <a:t>ill</a:t>
            </a:r>
            <a:r>
              <a:rPr sz="2800" spc="15" dirty="0"/>
              <a:t> </a:t>
            </a:r>
            <a:r>
              <a:rPr sz="2800" spc="-10" dirty="0"/>
              <a:t>not b</a:t>
            </a:r>
            <a:r>
              <a:rPr sz="2800" spc="-20" dirty="0"/>
              <a:t>e</a:t>
            </a:r>
            <a:r>
              <a:rPr sz="2800" spc="-5" dirty="0"/>
              <a:t> </a:t>
            </a:r>
            <a:r>
              <a:rPr sz="2800" spc="-15" dirty="0"/>
              <a:t>de</a:t>
            </a:r>
            <a:r>
              <a:rPr sz="2800" spc="-10" dirty="0"/>
              <a:t>ter</a:t>
            </a:r>
            <a:r>
              <a:rPr sz="2800" spc="-15" dirty="0"/>
              <a:t>mine</a:t>
            </a:r>
            <a:r>
              <a:rPr sz="2800" spc="-20" dirty="0"/>
              <a:t>d</a:t>
            </a:r>
            <a:r>
              <a:rPr sz="2800" spc="15" dirty="0"/>
              <a:t> </a:t>
            </a:r>
            <a:r>
              <a:rPr sz="2800" spc="-10" dirty="0"/>
              <a:t>f</a:t>
            </a:r>
            <a:r>
              <a:rPr sz="2800" spc="-15" dirty="0"/>
              <a:t>o</a:t>
            </a:r>
            <a:r>
              <a:rPr sz="2800" spc="-10" dirty="0"/>
              <a:t>r</a:t>
            </a:r>
            <a:r>
              <a:rPr sz="2800" spc="5" dirty="0"/>
              <a:t> </a:t>
            </a:r>
            <a:r>
              <a:rPr sz="2800" spc="-10" dirty="0"/>
              <a:t>t</a:t>
            </a:r>
            <a:r>
              <a:rPr sz="2800" spc="-15" dirty="0"/>
              <a:t>his</a:t>
            </a:r>
            <a:r>
              <a:rPr sz="2800" spc="-5" dirty="0"/>
              <a:t> </a:t>
            </a:r>
            <a:r>
              <a:rPr sz="2800" spc="-10" dirty="0"/>
              <a:t>rene</a:t>
            </a:r>
            <a:r>
              <a:rPr sz="2800" spc="-30" dirty="0"/>
              <a:t>w</a:t>
            </a:r>
            <a:r>
              <a:rPr sz="2800" spc="-10" dirty="0"/>
              <a:t>al</a:t>
            </a:r>
            <a:endParaRPr sz="2800" dirty="0"/>
          </a:p>
          <a:p>
            <a:pPr marL="481965" marR="5080" indent="-469265">
              <a:lnSpc>
                <a:spcPct val="100000"/>
              </a:lnSpc>
              <a:spcBef>
                <a:spcPts val="670"/>
              </a:spcBef>
              <a:buSzPct val="69642"/>
              <a:buFont typeface="Wingdings"/>
              <a:buChar char=""/>
              <a:tabLst>
                <a:tab pos="482600" algn="l"/>
              </a:tabLst>
            </a:pPr>
            <a:r>
              <a:rPr sz="2800" spc="-30" dirty="0"/>
              <a:t>N</a:t>
            </a:r>
            <a:r>
              <a:rPr sz="2800" spc="-15" dirty="0"/>
              <a:t>e</a:t>
            </a:r>
            <a:r>
              <a:rPr sz="2800" spc="-25" dirty="0"/>
              <a:t>w</a:t>
            </a:r>
            <a:r>
              <a:rPr sz="2800" spc="-5" dirty="0"/>
              <a:t> </a:t>
            </a:r>
            <a:r>
              <a:rPr sz="2800" spc="-30" dirty="0"/>
              <a:t>P</a:t>
            </a:r>
            <a:r>
              <a:rPr sz="2800" spc="-5" dirty="0"/>
              <a:t>r</a:t>
            </a:r>
            <a:r>
              <a:rPr sz="2800" spc="-10" dirty="0"/>
              <a:t>iority,</a:t>
            </a:r>
            <a:r>
              <a:rPr sz="2800" dirty="0"/>
              <a:t> </a:t>
            </a:r>
            <a:r>
              <a:rPr sz="2800" spc="-30" dirty="0"/>
              <a:t>F</a:t>
            </a:r>
            <a:r>
              <a:rPr sz="2800" spc="-10" dirty="0"/>
              <a:t>ocu</a:t>
            </a:r>
            <a:r>
              <a:rPr sz="2800" spc="-15" dirty="0"/>
              <a:t>s</a:t>
            </a:r>
            <a:r>
              <a:rPr sz="2800" spc="5" dirty="0"/>
              <a:t> </a:t>
            </a:r>
            <a:r>
              <a:rPr sz="2800" spc="-15" dirty="0"/>
              <a:t>an</a:t>
            </a:r>
            <a:r>
              <a:rPr sz="2800" spc="-20" dirty="0"/>
              <a:t>d</a:t>
            </a:r>
            <a:r>
              <a:rPr sz="2800" spc="5" dirty="0"/>
              <a:t> </a:t>
            </a:r>
            <a:r>
              <a:rPr sz="2800" spc="-30" dirty="0"/>
              <a:t>R</a:t>
            </a:r>
            <a:r>
              <a:rPr sz="2800" spc="-15" dirty="0"/>
              <a:t>e</a:t>
            </a:r>
            <a:r>
              <a:rPr sz="2800" spc="-30" dirty="0"/>
              <a:t>w</a:t>
            </a:r>
            <a:r>
              <a:rPr sz="2800" spc="-10" dirty="0"/>
              <a:t>ar</a:t>
            </a:r>
            <a:r>
              <a:rPr sz="2800" spc="-20" dirty="0"/>
              <a:t>d</a:t>
            </a:r>
            <a:r>
              <a:rPr sz="2800" spc="25" dirty="0"/>
              <a:t> </a:t>
            </a:r>
            <a:r>
              <a:rPr sz="2800" spc="-30" dirty="0"/>
              <a:t>S</a:t>
            </a:r>
            <a:r>
              <a:rPr sz="2800" spc="-15" dirty="0"/>
              <a:t>chools</a:t>
            </a:r>
            <a:r>
              <a:rPr sz="2800" spc="-5" dirty="0"/>
              <a:t> </a:t>
            </a:r>
            <a:r>
              <a:rPr sz="2800" spc="-30" dirty="0"/>
              <a:t>w</a:t>
            </a:r>
            <a:r>
              <a:rPr sz="2800" spc="-10" dirty="0"/>
              <a:t>ill</a:t>
            </a:r>
            <a:r>
              <a:rPr sz="2800" spc="15" dirty="0"/>
              <a:t> </a:t>
            </a:r>
            <a:r>
              <a:rPr sz="2800" spc="-15" dirty="0"/>
              <a:t>be</a:t>
            </a:r>
            <a:r>
              <a:rPr sz="2800" spc="-10" dirty="0"/>
              <a:t> deter</a:t>
            </a:r>
            <a:r>
              <a:rPr sz="2800" spc="-15" dirty="0"/>
              <a:t>mine</a:t>
            </a:r>
            <a:r>
              <a:rPr sz="2800" spc="-20" dirty="0"/>
              <a:t>d</a:t>
            </a:r>
            <a:r>
              <a:rPr sz="2800" spc="5" dirty="0"/>
              <a:t> </a:t>
            </a:r>
            <a:r>
              <a:rPr sz="2800" spc="-15" dirty="0"/>
              <a:t>in</a:t>
            </a:r>
            <a:r>
              <a:rPr sz="2800" spc="5" dirty="0"/>
              <a:t> </a:t>
            </a:r>
            <a:r>
              <a:rPr sz="2800" spc="-10" dirty="0"/>
              <a:t>Januar</a:t>
            </a:r>
            <a:r>
              <a:rPr sz="2800" spc="-15" dirty="0"/>
              <a:t>y</a:t>
            </a:r>
            <a:r>
              <a:rPr sz="2800" spc="5" dirty="0"/>
              <a:t> </a:t>
            </a:r>
            <a:r>
              <a:rPr sz="2800" spc="-15" dirty="0"/>
              <a:t>2016</a:t>
            </a:r>
            <a:endParaRPr sz="2800" dirty="0"/>
          </a:p>
          <a:p>
            <a:pPr marL="481965" marR="300990" indent="-469265">
              <a:lnSpc>
                <a:spcPct val="100000"/>
              </a:lnSpc>
              <a:spcBef>
                <a:spcPts val="670"/>
              </a:spcBef>
              <a:buSzPct val="69642"/>
              <a:buFont typeface="Wingdings"/>
              <a:buChar char=""/>
              <a:tabLst>
                <a:tab pos="482600" algn="l"/>
              </a:tabLst>
            </a:pPr>
            <a:r>
              <a:rPr sz="2800" spc="-30" dirty="0"/>
              <a:t>A</a:t>
            </a:r>
            <a:r>
              <a:rPr sz="2800" spc="-15" dirty="0"/>
              <a:t>gency</a:t>
            </a:r>
            <a:r>
              <a:rPr sz="2800" spc="-5" dirty="0"/>
              <a:t> </a:t>
            </a:r>
            <a:r>
              <a:rPr sz="2800" spc="-20" dirty="0"/>
              <a:t>Wi</a:t>
            </a:r>
            <a:r>
              <a:rPr sz="2800" spc="-15" dirty="0"/>
              <a:t>d</a:t>
            </a:r>
            <a:r>
              <a:rPr sz="2800" spc="-20" dirty="0"/>
              <a:t>e</a:t>
            </a:r>
            <a:r>
              <a:rPr sz="2800" spc="5" dirty="0"/>
              <a:t> </a:t>
            </a:r>
            <a:r>
              <a:rPr sz="2800" spc="-15" dirty="0"/>
              <a:t>p</a:t>
            </a:r>
            <a:r>
              <a:rPr sz="2800" spc="-10" dirty="0"/>
              <a:t>l</a:t>
            </a:r>
            <a:r>
              <a:rPr sz="2800" spc="-15" dirty="0"/>
              <a:t>a</a:t>
            </a:r>
            <a:r>
              <a:rPr sz="2800" spc="-20" dirty="0"/>
              <a:t>n</a:t>
            </a:r>
            <a:r>
              <a:rPr sz="2800" spc="5" dirty="0"/>
              <a:t> </a:t>
            </a:r>
            <a:r>
              <a:rPr sz="2800" spc="-10" dirty="0"/>
              <a:t>f</a:t>
            </a:r>
            <a:r>
              <a:rPr sz="2800" spc="-15" dirty="0"/>
              <a:t>o</a:t>
            </a:r>
            <a:r>
              <a:rPr sz="2800" spc="-10" dirty="0"/>
              <a:t>r</a:t>
            </a:r>
            <a:r>
              <a:rPr sz="2800" spc="-5" dirty="0"/>
              <a:t> </a:t>
            </a:r>
            <a:r>
              <a:rPr sz="2800" spc="-10" dirty="0"/>
              <a:t>suppor</a:t>
            </a:r>
            <a:r>
              <a:rPr sz="2800" spc="-15" dirty="0"/>
              <a:t>ts</a:t>
            </a:r>
            <a:r>
              <a:rPr sz="2800" spc="5" dirty="0"/>
              <a:t> </a:t>
            </a:r>
            <a:r>
              <a:rPr sz="2800" spc="-10" dirty="0"/>
              <a:t>f</a:t>
            </a:r>
            <a:r>
              <a:rPr sz="2800" spc="-15" dirty="0"/>
              <a:t>o</a:t>
            </a:r>
            <a:r>
              <a:rPr sz="2800" spc="-10" dirty="0"/>
              <a:t>r</a:t>
            </a:r>
            <a:r>
              <a:rPr sz="2800" spc="-5" dirty="0"/>
              <a:t> </a:t>
            </a:r>
            <a:r>
              <a:rPr sz="2800" spc="-30" dirty="0"/>
              <a:t>P</a:t>
            </a:r>
            <a:r>
              <a:rPr sz="2800" spc="-5" dirty="0"/>
              <a:t>r</a:t>
            </a:r>
            <a:r>
              <a:rPr sz="2800" spc="-10" dirty="0"/>
              <a:t>iority</a:t>
            </a:r>
            <a:r>
              <a:rPr sz="2800" spc="5" dirty="0"/>
              <a:t> </a:t>
            </a:r>
            <a:r>
              <a:rPr sz="2800" spc="-15" dirty="0"/>
              <a:t>and</a:t>
            </a:r>
            <a:r>
              <a:rPr sz="2800" spc="-5" dirty="0"/>
              <a:t> </a:t>
            </a:r>
            <a:r>
              <a:rPr sz="2800" spc="-30" dirty="0"/>
              <a:t>F</a:t>
            </a:r>
            <a:r>
              <a:rPr sz="2800" spc="-10" dirty="0"/>
              <a:t>ocu</a:t>
            </a:r>
            <a:r>
              <a:rPr sz="2800" spc="-15" dirty="0"/>
              <a:t>s</a:t>
            </a:r>
            <a:r>
              <a:rPr sz="2800" spc="-5" dirty="0"/>
              <a:t> </a:t>
            </a:r>
            <a:r>
              <a:rPr sz="2800" spc="-30" dirty="0"/>
              <a:t>S</a:t>
            </a:r>
            <a:r>
              <a:rPr sz="2800" spc="-15" dirty="0"/>
              <a:t>chools</a:t>
            </a:r>
            <a:r>
              <a:rPr sz="2800" spc="5" dirty="0"/>
              <a:t> </a:t>
            </a:r>
            <a:r>
              <a:rPr sz="2800" spc="-10" dirty="0"/>
              <a:t>(an</a:t>
            </a:r>
            <a:r>
              <a:rPr sz="2800" spc="-20" dirty="0"/>
              <a:t>d</a:t>
            </a:r>
            <a:r>
              <a:rPr sz="2800" spc="5" dirty="0"/>
              <a:t> </a:t>
            </a:r>
            <a:r>
              <a:rPr sz="2800" spc="-15" dirty="0"/>
              <a:t>ultima</a:t>
            </a:r>
            <a:r>
              <a:rPr sz="2800" spc="-10" dirty="0"/>
              <a:t>t</a:t>
            </a:r>
            <a:r>
              <a:rPr sz="2800" spc="-15" dirty="0"/>
              <a:t>ely</a:t>
            </a:r>
            <a:r>
              <a:rPr sz="2800" spc="5" dirty="0"/>
              <a:t> </a:t>
            </a:r>
            <a:r>
              <a:rPr sz="2800" spc="-15" dirty="0"/>
              <a:t>a</a:t>
            </a:r>
            <a:r>
              <a:rPr sz="2800" spc="-10" dirty="0"/>
              <a:t>ll</a:t>
            </a:r>
            <a:r>
              <a:rPr sz="2800" dirty="0"/>
              <a:t> </a:t>
            </a:r>
            <a:r>
              <a:rPr sz="2800" spc="-10" dirty="0"/>
              <a:t>schools)</a:t>
            </a:r>
            <a:endParaRPr sz="2800" dirty="0"/>
          </a:p>
          <a:p>
            <a:pPr marL="481965" marR="285750" indent="-469265">
              <a:lnSpc>
                <a:spcPct val="100000"/>
              </a:lnSpc>
              <a:spcBef>
                <a:spcPts val="670"/>
              </a:spcBef>
              <a:buSzPct val="69642"/>
              <a:buFont typeface="Wingdings"/>
              <a:buChar char=""/>
              <a:tabLst>
                <a:tab pos="482600" algn="l"/>
              </a:tabLst>
            </a:pPr>
            <a:r>
              <a:rPr sz="2800" spc="-30" dirty="0"/>
              <a:t>E</a:t>
            </a:r>
            <a:r>
              <a:rPr sz="2800" spc="-10" dirty="0"/>
              <a:t>xit</a:t>
            </a:r>
            <a:r>
              <a:rPr sz="2800" spc="-25" dirty="0"/>
              <a:t> </a:t>
            </a:r>
            <a:r>
              <a:rPr sz="2800" spc="-30" dirty="0"/>
              <a:t>C</a:t>
            </a:r>
            <a:r>
              <a:rPr sz="2800" spc="-5" dirty="0"/>
              <a:t>r</a:t>
            </a:r>
            <a:r>
              <a:rPr sz="2800" spc="-10" dirty="0"/>
              <a:t>iter</a:t>
            </a:r>
            <a:r>
              <a:rPr sz="2800" spc="-15" dirty="0"/>
              <a:t>ia</a:t>
            </a:r>
            <a:r>
              <a:rPr sz="2800" spc="15" dirty="0"/>
              <a:t> </a:t>
            </a:r>
            <a:r>
              <a:rPr sz="2800" spc="-10" dirty="0"/>
              <a:t>f</a:t>
            </a:r>
            <a:r>
              <a:rPr sz="2800" spc="-15" dirty="0"/>
              <a:t>o</a:t>
            </a:r>
            <a:r>
              <a:rPr sz="2800" spc="-10" dirty="0"/>
              <a:t>r</a:t>
            </a:r>
            <a:r>
              <a:rPr sz="2800" spc="-5" dirty="0"/>
              <a:t> </a:t>
            </a:r>
            <a:r>
              <a:rPr sz="2800" spc="-30" dirty="0"/>
              <a:t>P</a:t>
            </a:r>
            <a:r>
              <a:rPr sz="2800" spc="-5" dirty="0"/>
              <a:t>r</a:t>
            </a:r>
            <a:r>
              <a:rPr sz="2800" spc="-10" dirty="0"/>
              <a:t>iority</a:t>
            </a:r>
            <a:r>
              <a:rPr sz="2800" spc="5" dirty="0"/>
              <a:t> </a:t>
            </a:r>
            <a:r>
              <a:rPr sz="2800" spc="-15" dirty="0"/>
              <a:t>an</a:t>
            </a:r>
            <a:r>
              <a:rPr sz="2800" spc="-20" dirty="0"/>
              <a:t>d</a:t>
            </a:r>
            <a:r>
              <a:rPr sz="2800" spc="5" dirty="0"/>
              <a:t> </a:t>
            </a:r>
            <a:r>
              <a:rPr sz="2800" spc="-30" dirty="0"/>
              <a:t>F</a:t>
            </a:r>
            <a:r>
              <a:rPr sz="2800" spc="-10" dirty="0"/>
              <a:t>ocu</a:t>
            </a:r>
            <a:r>
              <a:rPr sz="2800" spc="-15" dirty="0"/>
              <a:t>s</a:t>
            </a:r>
            <a:r>
              <a:rPr sz="2800" spc="5" dirty="0"/>
              <a:t> </a:t>
            </a:r>
            <a:r>
              <a:rPr sz="2800" spc="-30" dirty="0"/>
              <a:t>S</a:t>
            </a:r>
            <a:r>
              <a:rPr sz="2800" spc="-15" dirty="0"/>
              <a:t>chools</a:t>
            </a:r>
            <a:r>
              <a:rPr sz="2800" spc="5" dirty="0"/>
              <a:t> </a:t>
            </a:r>
            <a:r>
              <a:rPr sz="2800" spc="-30" dirty="0"/>
              <a:t>w</a:t>
            </a:r>
            <a:r>
              <a:rPr sz="2800" spc="-10" dirty="0"/>
              <a:t>ill </a:t>
            </a:r>
            <a:r>
              <a:rPr sz="2800" spc="-15" dirty="0"/>
              <a:t>b</a:t>
            </a:r>
            <a:r>
              <a:rPr sz="2800" spc="-20" dirty="0"/>
              <a:t>e</a:t>
            </a:r>
            <a:r>
              <a:rPr sz="2800" spc="-5" dirty="0"/>
              <a:t> “</a:t>
            </a:r>
            <a:r>
              <a:rPr sz="2800" spc="-30" dirty="0"/>
              <a:t>w</a:t>
            </a:r>
            <a:r>
              <a:rPr sz="2800" spc="-15" dirty="0"/>
              <a:t>ha</a:t>
            </a:r>
            <a:r>
              <a:rPr sz="2800" spc="-10" dirty="0"/>
              <a:t>t</a:t>
            </a:r>
            <a:r>
              <a:rPr sz="2800" dirty="0"/>
              <a:t> </a:t>
            </a:r>
            <a:r>
              <a:rPr sz="2800" spc="-15" dirty="0"/>
              <a:t>gets</a:t>
            </a:r>
            <a:r>
              <a:rPr sz="2800" spc="5" dirty="0"/>
              <a:t> </a:t>
            </a:r>
            <a:r>
              <a:rPr sz="2800" spc="-10" dirty="0"/>
              <a:t>yo</a:t>
            </a:r>
            <a:r>
              <a:rPr sz="2800" spc="-20" dirty="0"/>
              <a:t>u</a:t>
            </a:r>
            <a:r>
              <a:rPr sz="2800" spc="-5" dirty="0"/>
              <a:t> </a:t>
            </a:r>
            <a:r>
              <a:rPr sz="2800" spc="-10" dirty="0"/>
              <a:t>i</a:t>
            </a:r>
            <a:r>
              <a:rPr sz="2800" spc="-15" dirty="0"/>
              <a:t>n</a:t>
            </a:r>
            <a:r>
              <a:rPr sz="2800" spc="-10" dirty="0"/>
              <a:t>,</a:t>
            </a:r>
            <a:r>
              <a:rPr sz="2800" dirty="0"/>
              <a:t> </a:t>
            </a:r>
            <a:r>
              <a:rPr sz="2800" spc="-15" dirty="0"/>
              <a:t>gets</a:t>
            </a:r>
            <a:r>
              <a:rPr sz="2800" spc="-5" dirty="0"/>
              <a:t> </a:t>
            </a:r>
            <a:r>
              <a:rPr sz="2800" spc="-10" dirty="0"/>
              <a:t>yo</a:t>
            </a:r>
            <a:r>
              <a:rPr sz="2800" spc="-20" dirty="0"/>
              <a:t>u</a:t>
            </a:r>
            <a:r>
              <a:rPr sz="2800" spc="5" dirty="0"/>
              <a:t> </a:t>
            </a:r>
            <a:r>
              <a:rPr sz="2800" spc="-15" dirty="0"/>
              <a:t>ou</a:t>
            </a:r>
            <a:r>
              <a:rPr sz="2800" spc="-10" dirty="0"/>
              <a:t>t”</a:t>
            </a:r>
            <a:endParaRPr sz="2800" dirty="0"/>
          </a:p>
        </p:txBody>
      </p:sp>
      <p:sp>
        <p:nvSpPr>
          <p:cNvPr id="6" name="object 6"/>
          <p:cNvSpPr/>
          <p:nvPr/>
        </p:nvSpPr>
        <p:spPr>
          <a:xfrm>
            <a:off x="548640" y="6036564"/>
            <a:ext cx="254635" cy="585470"/>
          </a:xfrm>
          <a:custGeom>
            <a:avLst/>
            <a:gdLst/>
            <a:ahLst/>
            <a:cxnLst/>
            <a:rect l="l" t="t" r="r" b="b"/>
            <a:pathLst>
              <a:path w="254634" h="585470">
                <a:moveTo>
                  <a:pt x="0" y="0"/>
                </a:moveTo>
                <a:lnTo>
                  <a:pt x="254508" y="0"/>
                </a:lnTo>
                <a:lnTo>
                  <a:pt x="254508" y="585216"/>
                </a:lnTo>
                <a:lnTo>
                  <a:pt x="0" y="58521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73050" y="146050"/>
          <a:ext cx="8686800" cy="548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5025"/>
                <a:gridCol w="231775"/>
              </a:tblGrid>
              <a:tr h="228600"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870700" y="5867400"/>
            <a:ext cx="1816099" cy="8540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113914" y="585692"/>
            <a:ext cx="4761230" cy="4324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244090" algn="l"/>
              </a:tabLst>
            </a:pPr>
            <a:r>
              <a:rPr sz="3200" dirty="0">
                <a:solidFill>
                  <a:srgbClr val="420000"/>
                </a:solidFill>
                <a:latin typeface="Arial"/>
                <a:cs typeface="Arial"/>
              </a:rPr>
              <a:t>Pr</a:t>
            </a:r>
            <a:r>
              <a:rPr sz="3200" spc="-5" dirty="0">
                <a:solidFill>
                  <a:srgbClr val="420000"/>
                </a:solidFill>
                <a:latin typeface="Arial"/>
                <a:cs typeface="Arial"/>
              </a:rPr>
              <a:t>i</a:t>
            </a:r>
            <a:r>
              <a:rPr sz="3200" spc="-10" dirty="0">
                <a:solidFill>
                  <a:srgbClr val="420000"/>
                </a:solidFill>
                <a:latin typeface="Arial"/>
                <a:cs typeface="Arial"/>
              </a:rPr>
              <a:t>n</a:t>
            </a:r>
            <a:r>
              <a:rPr sz="3200" spc="5" dirty="0">
                <a:solidFill>
                  <a:srgbClr val="420000"/>
                </a:solidFill>
                <a:latin typeface="Arial"/>
                <a:cs typeface="Arial"/>
              </a:rPr>
              <a:t>c</a:t>
            </a:r>
            <a:r>
              <a:rPr sz="3200" spc="-5" dirty="0">
                <a:solidFill>
                  <a:srgbClr val="420000"/>
                </a:solidFill>
                <a:latin typeface="Arial"/>
                <a:cs typeface="Arial"/>
              </a:rPr>
              <a:t>i</a:t>
            </a:r>
            <a:r>
              <a:rPr sz="3200" spc="-10" dirty="0">
                <a:solidFill>
                  <a:srgbClr val="420000"/>
                </a:solidFill>
                <a:latin typeface="Arial"/>
                <a:cs typeface="Arial"/>
              </a:rPr>
              <a:t>p</a:t>
            </a:r>
            <a:r>
              <a:rPr sz="3200" spc="-5" dirty="0">
                <a:solidFill>
                  <a:srgbClr val="420000"/>
                </a:solidFill>
                <a:latin typeface="Arial"/>
                <a:cs typeface="Arial"/>
              </a:rPr>
              <a:t>l</a:t>
            </a:r>
            <a:r>
              <a:rPr sz="3200" dirty="0">
                <a:solidFill>
                  <a:srgbClr val="420000"/>
                </a:solidFill>
                <a:latin typeface="Arial"/>
                <a:cs typeface="Arial"/>
              </a:rPr>
              <a:t>e</a:t>
            </a:r>
            <a:r>
              <a:rPr sz="3200" spc="-25" dirty="0">
                <a:solidFill>
                  <a:srgbClr val="420000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420000"/>
                </a:solidFill>
                <a:latin typeface="Arial"/>
                <a:cs typeface="Arial"/>
              </a:rPr>
              <a:t>2</a:t>
            </a:r>
            <a:r>
              <a:rPr sz="3200" dirty="0">
                <a:solidFill>
                  <a:srgbClr val="420000"/>
                </a:solidFill>
                <a:latin typeface="Arial"/>
                <a:cs typeface="Arial"/>
              </a:rPr>
              <a:t>:	D</a:t>
            </a:r>
            <a:r>
              <a:rPr sz="3200" spc="-5" dirty="0">
                <a:solidFill>
                  <a:srgbClr val="420000"/>
                </a:solidFill>
                <a:latin typeface="Arial"/>
                <a:cs typeface="Arial"/>
              </a:rPr>
              <a:t>iff</a:t>
            </a:r>
            <a:r>
              <a:rPr sz="3200" spc="-10" dirty="0">
                <a:solidFill>
                  <a:srgbClr val="420000"/>
                </a:solidFill>
                <a:latin typeface="Arial"/>
                <a:cs typeface="Arial"/>
              </a:rPr>
              <a:t>e</a:t>
            </a:r>
            <a:r>
              <a:rPr sz="3200" dirty="0">
                <a:solidFill>
                  <a:srgbClr val="420000"/>
                </a:solidFill>
                <a:latin typeface="Arial"/>
                <a:cs typeface="Arial"/>
              </a:rPr>
              <a:t>r</a:t>
            </a:r>
            <a:r>
              <a:rPr sz="3200" spc="-10" dirty="0">
                <a:solidFill>
                  <a:srgbClr val="420000"/>
                </a:solidFill>
                <a:latin typeface="Arial"/>
                <a:cs typeface="Arial"/>
              </a:rPr>
              <a:t>en</a:t>
            </a:r>
            <a:r>
              <a:rPr sz="3200" spc="-5" dirty="0">
                <a:solidFill>
                  <a:srgbClr val="420000"/>
                </a:solidFill>
                <a:latin typeface="Arial"/>
                <a:cs typeface="Arial"/>
              </a:rPr>
              <a:t>ti</a:t>
            </a:r>
            <a:r>
              <a:rPr sz="3200" spc="-10" dirty="0">
                <a:solidFill>
                  <a:srgbClr val="420000"/>
                </a:solidFill>
                <a:latin typeface="Arial"/>
                <a:cs typeface="Arial"/>
              </a:rPr>
              <a:t>a</a:t>
            </a:r>
            <a:r>
              <a:rPr sz="3200" spc="-5" dirty="0">
                <a:solidFill>
                  <a:srgbClr val="420000"/>
                </a:solidFill>
                <a:latin typeface="Arial"/>
                <a:cs typeface="Arial"/>
              </a:rPr>
              <a:t>ti</a:t>
            </a:r>
            <a:r>
              <a:rPr sz="3200" spc="-10" dirty="0">
                <a:solidFill>
                  <a:srgbClr val="420000"/>
                </a:solidFill>
                <a:latin typeface="Arial"/>
                <a:cs typeface="Arial"/>
              </a:rPr>
              <a:t>o</a:t>
            </a:r>
            <a:r>
              <a:rPr sz="3200" dirty="0">
                <a:solidFill>
                  <a:srgbClr val="420000"/>
                </a:solidFill>
                <a:latin typeface="Arial"/>
                <a:cs typeface="Arial"/>
              </a:rPr>
              <a:t>n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68623" y="1025652"/>
            <a:ext cx="5279123" cy="528065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530598" y="1067832"/>
            <a:ext cx="5156200" cy="5156200"/>
          </a:xfrm>
          <a:custGeom>
            <a:avLst/>
            <a:gdLst/>
            <a:ahLst/>
            <a:cxnLst/>
            <a:rect l="l" t="t" r="r" b="b"/>
            <a:pathLst>
              <a:path w="5156200" h="5156200">
                <a:moveTo>
                  <a:pt x="2578100" y="0"/>
                </a:moveTo>
                <a:lnTo>
                  <a:pt x="0" y="5156200"/>
                </a:lnTo>
                <a:lnTo>
                  <a:pt x="5156200" y="5156200"/>
                </a:lnTo>
                <a:lnTo>
                  <a:pt x="2578100" y="0"/>
                </a:lnTo>
                <a:close/>
              </a:path>
            </a:pathLst>
          </a:custGeom>
          <a:solidFill>
            <a:srgbClr val="7030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530598" y="1067832"/>
            <a:ext cx="5156200" cy="5156200"/>
          </a:xfrm>
          <a:custGeom>
            <a:avLst/>
            <a:gdLst/>
            <a:ahLst/>
            <a:cxnLst/>
            <a:rect l="l" t="t" r="r" b="b"/>
            <a:pathLst>
              <a:path w="5156200" h="5156200">
                <a:moveTo>
                  <a:pt x="0" y="5156200"/>
                </a:moveTo>
                <a:lnTo>
                  <a:pt x="2578100" y="0"/>
                </a:lnTo>
                <a:lnTo>
                  <a:pt x="5156200" y="5156200"/>
                </a:lnTo>
                <a:lnTo>
                  <a:pt x="0" y="5156200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992879" y="1856232"/>
            <a:ext cx="3445763" cy="83362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039872" y="1880640"/>
            <a:ext cx="3351529" cy="738505"/>
          </a:xfrm>
          <a:custGeom>
            <a:avLst/>
            <a:gdLst/>
            <a:ahLst/>
            <a:cxnLst/>
            <a:rect l="l" t="t" r="r" b="b"/>
            <a:pathLst>
              <a:path w="3351529" h="738505">
                <a:moveTo>
                  <a:pt x="3228517" y="0"/>
                </a:moveTo>
                <a:lnTo>
                  <a:pt x="112732" y="423"/>
                </a:lnTo>
                <a:lnTo>
                  <a:pt x="71634" y="11212"/>
                </a:lnTo>
                <a:lnTo>
                  <a:pt x="37515" y="34571"/>
                </a:lnTo>
                <a:lnTo>
                  <a:pt x="13038" y="67840"/>
                </a:lnTo>
                <a:lnTo>
                  <a:pt x="864" y="108356"/>
                </a:lnTo>
                <a:lnTo>
                  <a:pt x="0" y="123012"/>
                </a:lnTo>
                <a:lnTo>
                  <a:pt x="424" y="625339"/>
                </a:lnTo>
                <a:lnTo>
                  <a:pt x="11215" y="666440"/>
                </a:lnTo>
                <a:lnTo>
                  <a:pt x="34575" y="700559"/>
                </a:lnTo>
                <a:lnTo>
                  <a:pt x="67842" y="725035"/>
                </a:lnTo>
                <a:lnTo>
                  <a:pt x="108357" y="737209"/>
                </a:lnTo>
                <a:lnTo>
                  <a:pt x="123012" y="738073"/>
                </a:lnTo>
                <a:lnTo>
                  <a:pt x="3238807" y="737648"/>
                </a:lnTo>
                <a:lnTo>
                  <a:pt x="3279902" y="726857"/>
                </a:lnTo>
                <a:lnTo>
                  <a:pt x="3314017" y="703496"/>
                </a:lnTo>
                <a:lnTo>
                  <a:pt x="3338492" y="670225"/>
                </a:lnTo>
                <a:lnTo>
                  <a:pt x="3350665" y="629706"/>
                </a:lnTo>
                <a:lnTo>
                  <a:pt x="3351529" y="615048"/>
                </a:lnTo>
                <a:lnTo>
                  <a:pt x="3351529" y="123012"/>
                </a:lnTo>
                <a:lnTo>
                  <a:pt x="3345442" y="84689"/>
                </a:lnTo>
                <a:lnTo>
                  <a:pt x="3325977" y="47948"/>
                </a:lnTo>
                <a:lnTo>
                  <a:pt x="3295715" y="19962"/>
                </a:lnTo>
                <a:lnTo>
                  <a:pt x="3257319" y="3391"/>
                </a:lnTo>
                <a:lnTo>
                  <a:pt x="3228517" y="0"/>
                </a:lnTo>
                <a:close/>
              </a:path>
            </a:pathLst>
          </a:custGeom>
          <a:solidFill>
            <a:srgbClr val="00B0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039872" y="1880640"/>
            <a:ext cx="3351529" cy="738505"/>
          </a:xfrm>
          <a:custGeom>
            <a:avLst/>
            <a:gdLst/>
            <a:ahLst/>
            <a:cxnLst/>
            <a:rect l="l" t="t" r="r" b="b"/>
            <a:pathLst>
              <a:path w="3351529" h="738505">
                <a:moveTo>
                  <a:pt x="0" y="123012"/>
                </a:moveTo>
                <a:lnTo>
                  <a:pt x="7482" y="80671"/>
                </a:lnTo>
                <a:lnTo>
                  <a:pt x="28154" y="44691"/>
                </a:lnTo>
                <a:lnTo>
                  <a:pt x="59354" y="17733"/>
                </a:lnTo>
                <a:lnTo>
                  <a:pt x="98421" y="2458"/>
                </a:lnTo>
                <a:lnTo>
                  <a:pt x="3228517" y="0"/>
                </a:lnTo>
                <a:lnTo>
                  <a:pt x="3243173" y="864"/>
                </a:lnTo>
                <a:lnTo>
                  <a:pt x="3283689" y="13038"/>
                </a:lnTo>
                <a:lnTo>
                  <a:pt x="3316958" y="37515"/>
                </a:lnTo>
                <a:lnTo>
                  <a:pt x="3340317" y="71634"/>
                </a:lnTo>
                <a:lnTo>
                  <a:pt x="3351106" y="112732"/>
                </a:lnTo>
                <a:lnTo>
                  <a:pt x="3351529" y="123012"/>
                </a:lnTo>
                <a:lnTo>
                  <a:pt x="3351529" y="615048"/>
                </a:lnTo>
                <a:lnTo>
                  <a:pt x="3344048" y="657393"/>
                </a:lnTo>
                <a:lnTo>
                  <a:pt x="3323378" y="693375"/>
                </a:lnTo>
                <a:lnTo>
                  <a:pt x="3292181" y="720335"/>
                </a:lnTo>
                <a:lnTo>
                  <a:pt x="3253117" y="735612"/>
                </a:lnTo>
                <a:lnTo>
                  <a:pt x="123012" y="738073"/>
                </a:lnTo>
                <a:lnTo>
                  <a:pt x="108357" y="737209"/>
                </a:lnTo>
                <a:lnTo>
                  <a:pt x="67842" y="725035"/>
                </a:lnTo>
                <a:lnTo>
                  <a:pt x="34575" y="700559"/>
                </a:lnTo>
                <a:lnTo>
                  <a:pt x="11215" y="666440"/>
                </a:lnTo>
                <a:lnTo>
                  <a:pt x="424" y="625339"/>
                </a:lnTo>
                <a:lnTo>
                  <a:pt x="0" y="123012"/>
                </a:lnTo>
                <a:close/>
              </a:path>
            </a:pathLst>
          </a:custGeom>
          <a:ln w="9524">
            <a:solidFill>
              <a:srgbClr val="F9F9F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678679" y="2883407"/>
            <a:ext cx="3445763" cy="83210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056562" y="2965704"/>
            <a:ext cx="148653" cy="54101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687823" y="2965704"/>
            <a:ext cx="58127" cy="5410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725662" y="2910761"/>
            <a:ext cx="3351529" cy="738505"/>
          </a:xfrm>
          <a:custGeom>
            <a:avLst/>
            <a:gdLst/>
            <a:ahLst/>
            <a:cxnLst/>
            <a:rect l="l" t="t" r="r" b="b"/>
            <a:pathLst>
              <a:path w="3351529" h="738504">
                <a:moveTo>
                  <a:pt x="3228517" y="0"/>
                </a:moveTo>
                <a:lnTo>
                  <a:pt x="112732" y="423"/>
                </a:lnTo>
                <a:lnTo>
                  <a:pt x="71634" y="11212"/>
                </a:lnTo>
                <a:lnTo>
                  <a:pt x="37515" y="34571"/>
                </a:lnTo>
                <a:lnTo>
                  <a:pt x="13038" y="67840"/>
                </a:lnTo>
                <a:lnTo>
                  <a:pt x="864" y="108356"/>
                </a:lnTo>
                <a:lnTo>
                  <a:pt x="0" y="123012"/>
                </a:lnTo>
                <a:lnTo>
                  <a:pt x="424" y="625339"/>
                </a:lnTo>
                <a:lnTo>
                  <a:pt x="11215" y="666440"/>
                </a:lnTo>
                <a:lnTo>
                  <a:pt x="34575" y="700559"/>
                </a:lnTo>
                <a:lnTo>
                  <a:pt x="67842" y="725035"/>
                </a:lnTo>
                <a:lnTo>
                  <a:pt x="108357" y="737209"/>
                </a:lnTo>
                <a:lnTo>
                  <a:pt x="123012" y="738073"/>
                </a:lnTo>
                <a:lnTo>
                  <a:pt x="3238807" y="737648"/>
                </a:lnTo>
                <a:lnTo>
                  <a:pt x="3279902" y="726857"/>
                </a:lnTo>
                <a:lnTo>
                  <a:pt x="3314017" y="703496"/>
                </a:lnTo>
                <a:lnTo>
                  <a:pt x="3338492" y="670225"/>
                </a:lnTo>
                <a:lnTo>
                  <a:pt x="3350665" y="629706"/>
                </a:lnTo>
                <a:lnTo>
                  <a:pt x="3351529" y="615048"/>
                </a:lnTo>
                <a:lnTo>
                  <a:pt x="3351529" y="123012"/>
                </a:lnTo>
                <a:lnTo>
                  <a:pt x="3345442" y="84689"/>
                </a:lnTo>
                <a:lnTo>
                  <a:pt x="3325977" y="47948"/>
                </a:lnTo>
                <a:lnTo>
                  <a:pt x="3295715" y="19962"/>
                </a:lnTo>
                <a:lnTo>
                  <a:pt x="3257319" y="3391"/>
                </a:lnTo>
                <a:lnTo>
                  <a:pt x="3228517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725662" y="2910761"/>
            <a:ext cx="3351529" cy="738505"/>
          </a:xfrm>
          <a:custGeom>
            <a:avLst/>
            <a:gdLst/>
            <a:ahLst/>
            <a:cxnLst/>
            <a:rect l="l" t="t" r="r" b="b"/>
            <a:pathLst>
              <a:path w="3351529" h="738504">
                <a:moveTo>
                  <a:pt x="0" y="123012"/>
                </a:moveTo>
                <a:lnTo>
                  <a:pt x="7482" y="80671"/>
                </a:lnTo>
                <a:lnTo>
                  <a:pt x="28154" y="44691"/>
                </a:lnTo>
                <a:lnTo>
                  <a:pt x="59354" y="17733"/>
                </a:lnTo>
                <a:lnTo>
                  <a:pt x="98421" y="2458"/>
                </a:lnTo>
                <a:lnTo>
                  <a:pt x="3228517" y="0"/>
                </a:lnTo>
                <a:lnTo>
                  <a:pt x="3243173" y="864"/>
                </a:lnTo>
                <a:lnTo>
                  <a:pt x="3283689" y="13038"/>
                </a:lnTo>
                <a:lnTo>
                  <a:pt x="3316958" y="37515"/>
                </a:lnTo>
                <a:lnTo>
                  <a:pt x="3340317" y="71634"/>
                </a:lnTo>
                <a:lnTo>
                  <a:pt x="3351106" y="112732"/>
                </a:lnTo>
                <a:lnTo>
                  <a:pt x="3351529" y="123012"/>
                </a:lnTo>
                <a:lnTo>
                  <a:pt x="3351529" y="615048"/>
                </a:lnTo>
                <a:lnTo>
                  <a:pt x="3344048" y="657393"/>
                </a:lnTo>
                <a:lnTo>
                  <a:pt x="3323378" y="693375"/>
                </a:lnTo>
                <a:lnTo>
                  <a:pt x="3292181" y="720335"/>
                </a:lnTo>
                <a:lnTo>
                  <a:pt x="3253117" y="735612"/>
                </a:lnTo>
                <a:lnTo>
                  <a:pt x="123012" y="738073"/>
                </a:lnTo>
                <a:lnTo>
                  <a:pt x="108357" y="737209"/>
                </a:lnTo>
                <a:lnTo>
                  <a:pt x="67842" y="725035"/>
                </a:lnTo>
                <a:lnTo>
                  <a:pt x="34575" y="700559"/>
                </a:lnTo>
                <a:lnTo>
                  <a:pt x="11215" y="666440"/>
                </a:lnTo>
                <a:lnTo>
                  <a:pt x="424" y="625339"/>
                </a:lnTo>
                <a:lnTo>
                  <a:pt x="0" y="123012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059679" y="3916680"/>
            <a:ext cx="3445751" cy="83210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06663" y="3940881"/>
            <a:ext cx="3351529" cy="738505"/>
          </a:xfrm>
          <a:custGeom>
            <a:avLst/>
            <a:gdLst/>
            <a:ahLst/>
            <a:cxnLst/>
            <a:rect l="l" t="t" r="r" b="b"/>
            <a:pathLst>
              <a:path w="3351529" h="738504">
                <a:moveTo>
                  <a:pt x="3228517" y="0"/>
                </a:moveTo>
                <a:lnTo>
                  <a:pt x="112732" y="423"/>
                </a:lnTo>
                <a:lnTo>
                  <a:pt x="71634" y="11210"/>
                </a:lnTo>
                <a:lnTo>
                  <a:pt x="37515" y="34567"/>
                </a:lnTo>
                <a:lnTo>
                  <a:pt x="13038" y="67834"/>
                </a:lnTo>
                <a:lnTo>
                  <a:pt x="864" y="108353"/>
                </a:lnTo>
                <a:lnTo>
                  <a:pt x="0" y="123012"/>
                </a:lnTo>
                <a:lnTo>
                  <a:pt x="424" y="625339"/>
                </a:lnTo>
                <a:lnTo>
                  <a:pt x="11215" y="666440"/>
                </a:lnTo>
                <a:lnTo>
                  <a:pt x="34575" y="700559"/>
                </a:lnTo>
                <a:lnTo>
                  <a:pt x="67842" y="725035"/>
                </a:lnTo>
                <a:lnTo>
                  <a:pt x="108357" y="737209"/>
                </a:lnTo>
                <a:lnTo>
                  <a:pt x="123012" y="738073"/>
                </a:lnTo>
                <a:lnTo>
                  <a:pt x="3238807" y="737648"/>
                </a:lnTo>
                <a:lnTo>
                  <a:pt x="3279902" y="726857"/>
                </a:lnTo>
                <a:lnTo>
                  <a:pt x="3314017" y="703496"/>
                </a:lnTo>
                <a:lnTo>
                  <a:pt x="3338492" y="670225"/>
                </a:lnTo>
                <a:lnTo>
                  <a:pt x="3350665" y="629706"/>
                </a:lnTo>
                <a:lnTo>
                  <a:pt x="3351529" y="615048"/>
                </a:lnTo>
                <a:lnTo>
                  <a:pt x="3351529" y="123012"/>
                </a:lnTo>
                <a:lnTo>
                  <a:pt x="3345442" y="84684"/>
                </a:lnTo>
                <a:lnTo>
                  <a:pt x="3325977" y="47943"/>
                </a:lnTo>
                <a:lnTo>
                  <a:pt x="3295715" y="19958"/>
                </a:lnTo>
                <a:lnTo>
                  <a:pt x="3257319" y="3390"/>
                </a:lnTo>
                <a:lnTo>
                  <a:pt x="3228517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106663" y="3940881"/>
            <a:ext cx="3351529" cy="738505"/>
          </a:xfrm>
          <a:custGeom>
            <a:avLst/>
            <a:gdLst/>
            <a:ahLst/>
            <a:cxnLst/>
            <a:rect l="l" t="t" r="r" b="b"/>
            <a:pathLst>
              <a:path w="3351529" h="738504">
                <a:moveTo>
                  <a:pt x="0" y="123012"/>
                </a:moveTo>
                <a:lnTo>
                  <a:pt x="7482" y="80666"/>
                </a:lnTo>
                <a:lnTo>
                  <a:pt x="28154" y="44686"/>
                </a:lnTo>
                <a:lnTo>
                  <a:pt x="59354" y="17730"/>
                </a:lnTo>
                <a:lnTo>
                  <a:pt x="98421" y="2458"/>
                </a:lnTo>
                <a:lnTo>
                  <a:pt x="3228517" y="0"/>
                </a:lnTo>
                <a:lnTo>
                  <a:pt x="3243173" y="864"/>
                </a:lnTo>
                <a:lnTo>
                  <a:pt x="3283689" y="13036"/>
                </a:lnTo>
                <a:lnTo>
                  <a:pt x="3316958" y="37510"/>
                </a:lnTo>
                <a:lnTo>
                  <a:pt x="3340317" y="71628"/>
                </a:lnTo>
                <a:lnTo>
                  <a:pt x="3351106" y="112730"/>
                </a:lnTo>
                <a:lnTo>
                  <a:pt x="3351529" y="123012"/>
                </a:lnTo>
                <a:lnTo>
                  <a:pt x="3351529" y="615048"/>
                </a:lnTo>
                <a:lnTo>
                  <a:pt x="3344048" y="657393"/>
                </a:lnTo>
                <a:lnTo>
                  <a:pt x="3323378" y="693375"/>
                </a:lnTo>
                <a:lnTo>
                  <a:pt x="3292181" y="720335"/>
                </a:lnTo>
                <a:lnTo>
                  <a:pt x="3253117" y="735612"/>
                </a:lnTo>
                <a:lnTo>
                  <a:pt x="123012" y="738073"/>
                </a:lnTo>
                <a:lnTo>
                  <a:pt x="108357" y="737209"/>
                </a:lnTo>
                <a:lnTo>
                  <a:pt x="67842" y="725035"/>
                </a:lnTo>
                <a:lnTo>
                  <a:pt x="34575" y="700559"/>
                </a:lnTo>
                <a:lnTo>
                  <a:pt x="11215" y="666440"/>
                </a:lnTo>
                <a:lnTo>
                  <a:pt x="424" y="625339"/>
                </a:lnTo>
                <a:lnTo>
                  <a:pt x="0" y="123012"/>
                </a:lnTo>
                <a:close/>
              </a:path>
            </a:pathLst>
          </a:custGeom>
          <a:ln w="9524">
            <a:solidFill>
              <a:srgbClr val="DFBE3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288279" y="5129784"/>
            <a:ext cx="3445751" cy="83210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335268" y="5153520"/>
            <a:ext cx="3351529" cy="738505"/>
          </a:xfrm>
          <a:custGeom>
            <a:avLst/>
            <a:gdLst/>
            <a:ahLst/>
            <a:cxnLst/>
            <a:rect l="l" t="t" r="r" b="b"/>
            <a:pathLst>
              <a:path w="3351529" h="738504">
                <a:moveTo>
                  <a:pt x="3228517" y="0"/>
                </a:moveTo>
                <a:lnTo>
                  <a:pt x="112732" y="423"/>
                </a:lnTo>
                <a:lnTo>
                  <a:pt x="71634" y="11212"/>
                </a:lnTo>
                <a:lnTo>
                  <a:pt x="37515" y="34571"/>
                </a:lnTo>
                <a:lnTo>
                  <a:pt x="13038" y="67840"/>
                </a:lnTo>
                <a:lnTo>
                  <a:pt x="864" y="108356"/>
                </a:lnTo>
                <a:lnTo>
                  <a:pt x="0" y="123012"/>
                </a:lnTo>
                <a:lnTo>
                  <a:pt x="424" y="625339"/>
                </a:lnTo>
                <a:lnTo>
                  <a:pt x="11215" y="666440"/>
                </a:lnTo>
                <a:lnTo>
                  <a:pt x="34575" y="700559"/>
                </a:lnTo>
                <a:lnTo>
                  <a:pt x="67842" y="725035"/>
                </a:lnTo>
                <a:lnTo>
                  <a:pt x="108357" y="737209"/>
                </a:lnTo>
                <a:lnTo>
                  <a:pt x="123012" y="738073"/>
                </a:lnTo>
                <a:lnTo>
                  <a:pt x="3238807" y="737648"/>
                </a:lnTo>
                <a:lnTo>
                  <a:pt x="3279902" y="726857"/>
                </a:lnTo>
                <a:lnTo>
                  <a:pt x="3314017" y="703496"/>
                </a:lnTo>
                <a:lnTo>
                  <a:pt x="3338492" y="670225"/>
                </a:lnTo>
                <a:lnTo>
                  <a:pt x="3350665" y="629706"/>
                </a:lnTo>
                <a:lnTo>
                  <a:pt x="3351529" y="615048"/>
                </a:lnTo>
                <a:lnTo>
                  <a:pt x="3351529" y="123012"/>
                </a:lnTo>
                <a:lnTo>
                  <a:pt x="3345442" y="84689"/>
                </a:lnTo>
                <a:lnTo>
                  <a:pt x="3325977" y="47948"/>
                </a:lnTo>
                <a:lnTo>
                  <a:pt x="3295715" y="19962"/>
                </a:lnTo>
                <a:lnTo>
                  <a:pt x="3257319" y="3391"/>
                </a:lnTo>
                <a:lnTo>
                  <a:pt x="3228517" y="0"/>
                </a:lnTo>
                <a:close/>
              </a:path>
            </a:pathLst>
          </a:custGeom>
          <a:solidFill>
            <a:srgbClr val="FF5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335268" y="5153520"/>
            <a:ext cx="3351529" cy="738505"/>
          </a:xfrm>
          <a:custGeom>
            <a:avLst/>
            <a:gdLst/>
            <a:ahLst/>
            <a:cxnLst/>
            <a:rect l="l" t="t" r="r" b="b"/>
            <a:pathLst>
              <a:path w="3351529" h="738504">
                <a:moveTo>
                  <a:pt x="0" y="123012"/>
                </a:moveTo>
                <a:lnTo>
                  <a:pt x="7482" y="80671"/>
                </a:lnTo>
                <a:lnTo>
                  <a:pt x="28154" y="44691"/>
                </a:lnTo>
                <a:lnTo>
                  <a:pt x="59354" y="17733"/>
                </a:lnTo>
                <a:lnTo>
                  <a:pt x="98421" y="2458"/>
                </a:lnTo>
                <a:lnTo>
                  <a:pt x="3228517" y="0"/>
                </a:lnTo>
                <a:lnTo>
                  <a:pt x="3243173" y="864"/>
                </a:lnTo>
                <a:lnTo>
                  <a:pt x="3283689" y="13038"/>
                </a:lnTo>
                <a:lnTo>
                  <a:pt x="3316958" y="37515"/>
                </a:lnTo>
                <a:lnTo>
                  <a:pt x="3340317" y="71634"/>
                </a:lnTo>
                <a:lnTo>
                  <a:pt x="3351106" y="112732"/>
                </a:lnTo>
                <a:lnTo>
                  <a:pt x="3351529" y="123012"/>
                </a:lnTo>
                <a:lnTo>
                  <a:pt x="3351529" y="615048"/>
                </a:lnTo>
                <a:lnTo>
                  <a:pt x="3344048" y="657393"/>
                </a:lnTo>
                <a:lnTo>
                  <a:pt x="3323378" y="693375"/>
                </a:lnTo>
                <a:lnTo>
                  <a:pt x="3292181" y="720335"/>
                </a:lnTo>
                <a:lnTo>
                  <a:pt x="3253117" y="735612"/>
                </a:lnTo>
                <a:lnTo>
                  <a:pt x="123012" y="738073"/>
                </a:lnTo>
                <a:lnTo>
                  <a:pt x="108357" y="737209"/>
                </a:lnTo>
                <a:lnTo>
                  <a:pt x="67842" y="725035"/>
                </a:lnTo>
                <a:lnTo>
                  <a:pt x="34575" y="700559"/>
                </a:lnTo>
                <a:lnTo>
                  <a:pt x="11215" y="666440"/>
                </a:lnTo>
                <a:lnTo>
                  <a:pt x="424" y="625339"/>
                </a:lnTo>
                <a:lnTo>
                  <a:pt x="0" y="123012"/>
                </a:lnTo>
                <a:close/>
              </a:path>
            </a:pathLst>
          </a:custGeom>
          <a:ln w="9524">
            <a:solidFill>
              <a:srgbClr val="DFBE3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4357137" y="2052067"/>
            <a:ext cx="3720054" cy="37292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3695" indent="-341630">
              <a:lnSpc>
                <a:spcPct val="100000"/>
              </a:lnSpc>
            </a:pPr>
            <a:r>
              <a:rPr lang="en-US" sz="2500" spc="-20" dirty="0" smtClean="0">
                <a:latin typeface="Arial"/>
                <a:cs typeface="Arial"/>
              </a:rPr>
              <a:t>		Blue</a:t>
            </a:r>
            <a:endParaRPr sz="2500" dirty="0">
              <a:latin typeface="Arial"/>
              <a:cs typeface="Arial"/>
            </a:endParaRPr>
          </a:p>
          <a:p>
            <a:pPr marL="1114425" marR="5080" indent="-760730">
              <a:lnSpc>
                <a:spcPct val="270400"/>
              </a:lnSpc>
            </a:pPr>
            <a:r>
              <a:rPr lang="en-US" sz="2500" spc="-30" dirty="0" smtClean="0">
                <a:latin typeface="Arial"/>
                <a:cs typeface="Arial"/>
              </a:rPr>
              <a:t>	Green</a:t>
            </a:r>
            <a:endParaRPr lang="en-US" sz="2500" spc="-5" dirty="0" smtClean="0">
              <a:latin typeface="Arial"/>
              <a:cs typeface="Arial"/>
            </a:endParaRPr>
          </a:p>
          <a:p>
            <a:pPr marL="1114425" marR="5080" indent="-760730">
              <a:lnSpc>
                <a:spcPct val="270400"/>
              </a:lnSpc>
            </a:pPr>
            <a:r>
              <a:rPr lang="en-US" sz="2500" spc="-5" dirty="0" smtClean="0">
                <a:latin typeface="Arial"/>
                <a:cs typeface="Arial"/>
              </a:rPr>
              <a:t>		 </a:t>
            </a:r>
            <a:r>
              <a:rPr lang="en-US" sz="2500" spc="-10" dirty="0" smtClean="0">
                <a:latin typeface="Arial"/>
                <a:cs typeface="Arial"/>
              </a:rPr>
              <a:t>Yellow</a:t>
            </a:r>
            <a:endParaRPr sz="25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5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1"/>
              </a:spcBef>
            </a:pPr>
            <a:endParaRPr sz="3150" dirty="0">
              <a:latin typeface="Times New Roman"/>
              <a:cs typeface="Times New Roman"/>
            </a:endParaRPr>
          </a:p>
          <a:p>
            <a:pPr marL="1261745">
              <a:lnSpc>
                <a:spcPct val="100000"/>
              </a:lnSpc>
            </a:pPr>
            <a:r>
              <a:rPr lang="en-US" sz="2500" spc="-25" dirty="0" smtClean="0">
                <a:latin typeface="Arial"/>
                <a:cs typeface="Arial"/>
              </a:rPr>
              <a:t>		Red</a:t>
            </a:r>
            <a:endParaRPr sz="2500" dirty="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01347" y="1752600"/>
            <a:ext cx="3438525" cy="3877985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marL="12700" marR="274320">
              <a:lnSpc>
                <a:spcPct val="100000"/>
              </a:lnSpc>
            </a:pPr>
            <a:r>
              <a:rPr lang="en-US" sz="1800" spc="-5" dirty="0" smtClean="0">
                <a:solidFill>
                  <a:srgbClr val="00B0F0"/>
                </a:solidFill>
                <a:latin typeface="Times New Roman"/>
                <a:cs typeface="Times New Roman"/>
              </a:rPr>
              <a:t>Level I: Distinguished</a:t>
            </a:r>
          </a:p>
          <a:p>
            <a:pPr marL="12700" marR="274320">
              <a:lnSpc>
                <a:spcPct val="100000"/>
              </a:lnSpc>
            </a:pPr>
            <a:r>
              <a:rPr sz="1800" spc="-5" dirty="0" smtClean="0">
                <a:solidFill>
                  <a:srgbClr val="00B0F0"/>
                </a:solidFill>
                <a:latin typeface="Times New Roman"/>
                <a:cs typeface="Times New Roman"/>
              </a:rPr>
              <a:t>M</a:t>
            </a:r>
            <a:r>
              <a:rPr sz="1800" spc="5" dirty="0" smtClean="0">
                <a:solidFill>
                  <a:srgbClr val="00B0F0"/>
                </a:solidFill>
                <a:latin typeface="Times New Roman"/>
                <a:cs typeface="Times New Roman"/>
              </a:rPr>
              <a:t>ee</a:t>
            </a:r>
            <a:r>
              <a:rPr sz="1800" dirty="0" smtClean="0">
                <a:solidFill>
                  <a:srgbClr val="00B0F0"/>
                </a:solidFill>
                <a:latin typeface="Times New Roman"/>
                <a:cs typeface="Times New Roman"/>
              </a:rPr>
              <a:t>ts</a:t>
            </a:r>
            <a:r>
              <a:rPr sz="1800" spc="-25" dirty="0" smtClean="0">
                <a:solidFill>
                  <a:srgbClr val="00B0F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B0F0"/>
                </a:solidFill>
                <a:latin typeface="Times New Roman"/>
                <a:cs typeface="Times New Roman"/>
              </a:rPr>
              <a:t>or</a:t>
            </a:r>
            <a:r>
              <a:rPr sz="1800" spc="5" dirty="0">
                <a:solidFill>
                  <a:srgbClr val="00B0F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B0F0"/>
                </a:solidFill>
                <a:latin typeface="Times New Roman"/>
                <a:cs typeface="Times New Roman"/>
              </a:rPr>
              <a:t>Ex</a:t>
            </a:r>
            <a:r>
              <a:rPr sz="1800" spc="5" dirty="0">
                <a:solidFill>
                  <a:srgbClr val="00B0F0"/>
                </a:solidFill>
                <a:latin typeface="Times New Roman"/>
                <a:cs typeface="Times New Roman"/>
              </a:rPr>
              <a:t>cee</a:t>
            </a:r>
            <a:r>
              <a:rPr sz="1800" dirty="0">
                <a:solidFill>
                  <a:srgbClr val="00B0F0"/>
                </a:solidFill>
                <a:latin typeface="Times New Roman"/>
                <a:cs typeface="Times New Roman"/>
              </a:rPr>
              <a:t>ds</a:t>
            </a:r>
            <a:r>
              <a:rPr sz="1800" spc="-25" dirty="0">
                <a:solidFill>
                  <a:srgbClr val="00B0F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B0F0"/>
                </a:solidFill>
                <a:latin typeface="Times New Roman"/>
                <a:cs typeface="Times New Roman"/>
              </a:rPr>
              <a:t>S</a:t>
            </a:r>
            <a:r>
              <a:rPr sz="1800" dirty="0">
                <a:solidFill>
                  <a:srgbClr val="00B0F0"/>
                </a:solidFill>
                <a:latin typeface="Times New Roman"/>
                <a:cs typeface="Times New Roman"/>
              </a:rPr>
              <a:t>t</a:t>
            </a:r>
            <a:r>
              <a:rPr sz="1800" spc="5" dirty="0">
                <a:solidFill>
                  <a:srgbClr val="00B0F0"/>
                </a:solidFill>
                <a:latin typeface="Times New Roman"/>
                <a:cs typeface="Times New Roman"/>
              </a:rPr>
              <a:t>a</a:t>
            </a:r>
            <a:r>
              <a:rPr sz="1800" dirty="0">
                <a:solidFill>
                  <a:srgbClr val="00B0F0"/>
                </a:solidFill>
                <a:latin typeface="Times New Roman"/>
                <a:cs typeface="Times New Roman"/>
              </a:rPr>
              <a:t>t</a:t>
            </a:r>
            <a:r>
              <a:rPr sz="1800" spc="5" dirty="0">
                <a:solidFill>
                  <a:srgbClr val="00B0F0"/>
                </a:solidFill>
                <a:latin typeface="Times New Roman"/>
                <a:cs typeface="Times New Roman"/>
              </a:rPr>
              <a:t>e</a:t>
            </a:r>
            <a:r>
              <a:rPr sz="1800" spc="-5" dirty="0">
                <a:solidFill>
                  <a:srgbClr val="00B0F0"/>
                </a:solidFill>
                <a:latin typeface="Times New Roman"/>
                <a:cs typeface="Times New Roman"/>
              </a:rPr>
              <a:t>w</a:t>
            </a:r>
            <a:r>
              <a:rPr sz="1800" dirty="0">
                <a:solidFill>
                  <a:srgbClr val="00B0F0"/>
                </a:solidFill>
                <a:latin typeface="Times New Roman"/>
                <a:cs typeface="Times New Roman"/>
              </a:rPr>
              <a:t>id</a:t>
            </a:r>
            <a:r>
              <a:rPr sz="1800" spc="5" dirty="0">
                <a:solidFill>
                  <a:srgbClr val="00B0F0"/>
                </a:solidFill>
                <a:latin typeface="Times New Roman"/>
                <a:cs typeface="Times New Roman"/>
              </a:rPr>
              <a:t>e</a:t>
            </a:r>
            <a:r>
              <a:rPr sz="1800" dirty="0">
                <a:solidFill>
                  <a:srgbClr val="00B0F0"/>
                </a:solidFill>
                <a:latin typeface="Times New Roman"/>
                <a:cs typeface="Times New Roman"/>
              </a:rPr>
              <a:t>,</a:t>
            </a:r>
            <a:r>
              <a:rPr sz="1800" spc="-15" dirty="0">
                <a:solidFill>
                  <a:srgbClr val="00B0F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B0F0"/>
                </a:solidFill>
                <a:latin typeface="Times New Roman"/>
                <a:cs typeface="Times New Roman"/>
              </a:rPr>
              <a:t>LEA </a:t>
            </a:r>
            <a:r>
              <a:rPr sz="1800" spc="5" dirty="0">
                <a:solidFill>
                  <a:srgbClr val="00B0F0"/>
                </a:solidFill>
                <a:latin typeface="Times New Roman"/>
                <a:cs typeface="Times New Roman"/>
              </a:rPr>
              <a:t>a</a:t>
            </a:r>
            <a:r>
              <a:rPr sz="1800" dirty="0">
                <a:solidFill>
                  <a:srgbClr val="00B0F0"/>
                </a:solidFill>
                <a:latin typeface="Times New Roman"/>
                <a:cs typeface="Times New Roman"/>
              </a:rPr>
              <a:t>nd</a:t>
            </a:r>
            <a:r>
              <a:rPr sz="1800" spc="-20" dirty="0">
                <a:solidFill>
                  <a:srgbClr val="00B0F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B0F0"/>
                </a:solidFill>
                <a:latin typeface="Times New Roman"/>
                <a:cs typeface="Times New Roman"/>
              </a:rPr>
              <a:t>S</a:t>
            </a:r>
            <a:r>
              <a:rPr sz="1800" spc="5" dirty="0">
                <a:solidFill>
                  <a:srgbClr val="00B0F0"/>
                </a:solidFill>
                <a:latin typeface="Times New Roman"/>
                <a:cs typeface="Times New Roman"/>
              </a:rPr>
              <a:t>c</a:t>
            </a:r>
            <a:r>
              <a:rPr sz="1800" dirty="0">
                <a:solidFill>
                  <a:srgbClr val="00B0F0"/>
                </a:solidFill>
                <a:latin typeface="Times New Roman"/>
                <a:cs typeface="Times New Roman"/>
              </a:rPr>
              <a:t>hool</a:t>
            </a:r>
            <a:r>
              <a:rPr sz="1800" spc="-30" dirty="0">
                <a:solidFill>
                  <a:srgbClr val="00B0F0"/>
                </a:solidFill>
                <a:latin typeface="Times New Roman"/>
                <a:cs typeface="Times New Roman"/>
              </a:rPr>
              <a:t> </a:t>
            </a:r>
            <a:r>
              <a:rPr sz="1800" spc="-120" dirty="0">
                <a:solidFill>
                  <a:srgbClr val="00B0F0"/>
                </a:solidFill>
                <a:latin typeface="Times New Roman"/>
                <a:cs typeface="Times New Roman"/>
              </a:rPr>
              <a:t>T</a:t>
            </a:r>
            <a:r>
              <a:rPr sz="1800" spc="5" dirty="0">
                <a:solidFill>
                  <a:srgbClr val="00B0F0"/>
                </a:solidFill>
                <a:latin typeface="Times New Roman"/>
                <a:cs typeface="Times New Roman"/>
              </a:rPr>
              <a:t>a</a:t>
            </a:r>
            <a:r>
              <a:rPr sz="1800" spc="-40" dirty="0">
                <a:solidFill>
                  <a:srgbClr val="00B0F0"/>
                </a:solidFill>
                <a:latin typeface="Times New Roman"/>
                <a:cs typeface="Times New Roman"/>
              </a:rPr>
              <a:t>r</a:t>
            </a:r>
            <a:r>
              <a:rPr sz="1800" dirty="0">
                <a:solidFill>
                  <a:srgbClr val="00B0F0"/>
                </a:solidFill>
                <a:latin typeface="Times New Roman"/>
                <a:cs typeface="Times New Roman"/>
              </a:rPr>
              <a:t>g</a:t>
            </a:r>
            <a:r>
              <a:rPr sz="1800" spc="5" dirty="0">
                <a:solidFill>
                  <a:srgbClr val="00B0F0"/>
                </a:solidFill>
                <a:latin typeface="Times New Roman"/>
                <a:cs typeface="Times New Roman"/>
              </a:rPr>
              <a:t>e</a:t>
            </a:r>
            <a:r>
              <a:rPr sz="1800" dirty="0">
                <a:solidFill>
                  <a:srgbClr val="00B0F0"/>
                </a:solidFill>
                <a:latin typeface="Times New Roman"/>
                <a:cs typeface="Times New Roman"/>
              </a:rPr>
              <a:t>t</a:t>
            </a:r>
            <a:r>
              <a:rPr sz="1800" spc="-5" dirty="0">
                <a:solidFill>
                  <a:srgbClr val="00B0F0"/>
                </a:solidFill>
                <a:latin typeface="Times New Roman"/>
                <a:cs typeface="Times New Roman"/>
              </a:rPr>
              <a:t>s</a:t>
            </a:r>
            <a:r>
              <a:rPr sz="1800" dirty="0" smtClean="0">
                <a:solidFill>
                  <a:srgbClr val="00B0F0"/>
                </a:solidFill>
                <a:latin typeface="Times New Roman"/>
                <a:cs typeface="Times New Roman"/>
              </a:rPr>
              <a:t>.</a:t>
            </a:r>
            <a:endParaRPr sz="1700" dirty="0">
              <a:latin typeface="Times New Roman"/>
              <a:cs typeface="Times New Roman"/>
            </a:endParaRPr>
          </a:p>
          <a:p>
            <a:pPr marL="41910">
              <a:lnSpc>
                <a:spcPct val="100000"/>
              </a:lnSpc>
            </a:pPr>
            <a:r>
              <a:rPr lang="en-US" sz="1800" b="1" spc="-120" dirty="0" smtClean="0">
                <a:solidFill>
                  <a:srgbClr val="92D050"/>
                </a:solidFill>
                <a:latin typeface="Times New Roman"/>
                <a:cs typeface="Times New Roman"/>
              </a:rPr>
              <a:t>Level II: Proficient</a:t>
            </a:r>
          </a:p>
          <a:p>
            <a:pPr marL="327660" indent="-285750">
              <a:lnSpc>
                <a:spcPct val="100000"/>
              </a:lnSpc>
              <a:buFont typeface="Arial" pitchFamily="34" charset="0"/>
              <a:buChar char="•"/>
            </a:pPr>
            <a:r>
              <a:rPr lang="en-US" b="1" spc="-120" dirty="0" smtClean="0">
                <a:solidFill>
                  <a:srgbClr val="92D050"/>
                </a:solidFill>
                <a:latin typeface="Times New Roman"/>
                <a:cs typeface="Times New Roman"/>
              </a:rPr>
              <a:t>Meeting most  targets</a:t>
            </a:r>
            <a:endParaRPr sz="2050" dirty="0">
              <a:latin typeface="Times New Roman"/>
              <a:cs typeface="Times New Roman"/>
            </a:endParaRPr>
          </a:p>
          <a:p>
            <a:pPr marL="41910" marR="5080">
              <a:lnSpc>
                <a:spcPct val="100000"/>
              </a:lnSpc>
            </a:pPr>
            <a:r>
              <a:rPr lang="en-US" sz="1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Level 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III: Persistent Low Performance </a:t>
            </a:r>
          </a:p>
          <a:p>
            <a:pPr marL="327660" marR="5080" indent="-285750">
              <a:lnSpc>
                <a:spcPct val="100000"/>
              </a:lnSpc>
              <a:buFont typeface="Arial" pitchFamily="34" charset="0"/>
              <a:buChar char="•"/>
            </a:pPr>
            <a:r>
              <a:rPr lang="en-US" sz="1800" b="1" spc="-5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Improvement Needed</a:t>
            </a:r>
          </a:p>
          <a:p>
            <a:pPr marL="327660" marR="5080" indent="-285750">
              <a:lnSpc>
                <a:spcPct val="100000"/>
              </a:lnSpc>
              <a:buFont typeface="Arial" pitchFamily="34" charset="0"/>
              <a:buChar char="•"/>
            </a:pPr>
            <a:r>
              <a:rPr lang="en-US" sz="1800" b="1" spc="-5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Focus Schools -</a:t>
            </a:r>
            <a:r>
              <a:rPr sz="1800" b="1" spc="-5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G</a:t>
            </a:r>
            <a:r>
              <a:rPr sz="1800" b="1" spc="5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a</a:t>
            </a:r>
            <a:r>
              <a:rPr sz="1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p</a:t>
            </a:r>
            <a:r>
              <a:rPr sz="1800" b="1" spc="5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n</a:t>
            </a:r>
            <a:r>
              <a:rPr sz="1800" b="1" spc="5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a</a:t>
            </a:r>
            <a:r>
              <a:rPr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rro</a:t>
            </a:r>
            <a:r>
              <a:rPr sz="1800" b="1" spc="-5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w</a:t>
            </a:r>
            <a:r>
              <a:rPr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ing</a:t>
            </a:r>
            <a:r>
              <a:rPr sz="1800" b="1" spc="-1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t</a:t>
            </a:r>
            <a:r>
              <a:rPr sz="1800" b="1" spc="5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a</a:t>
            </a:r>
            <a:r>
              <a:rPr sz="1800" b="1" spc="-4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r</a:t>
            </a:r>
            <a:r>
              <a:rPr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g</a:t>
            </a:r>
            <a:r>
              <a:rPr sz="1800" b="1" spc="5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e</a:t>
            </a:r>
            <a:r>
              <a:rPr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ts</a:t>
            </a:r>
            <a:r>
              <a:rPr sz="1800" b="1" spc="-1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not </a:t>
            </a:r>
            <a:r>
              <a:rPr sz="1800" b="1" spc="-1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m</a:t>
            </a:r>
            <a:r>
              <a:rPr sz="1800" b="1" spc="5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e</a:t>
            </a:r>
            <a:r>
              <a:rPr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t.</a:t>
            </a:r>
          </a:p>
          <a:p>
            <a:pPr marL="134620"/>
            <a:r>
              <a:rPr lang="en-US" sz="18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Level IV</a:t>
            </a:r>
            <a:r>
              <a:rPr lang="en-US" b="1" dirty="0">
                <a:solidFill>
                  <a:srgbClr val="FF0000"/>
                </a:solidFill>
                <a:latin typeface="Times New Roman"/>
                <a:cs typeface="Times New Roman"/>
              </a:rPr>
              <a:t>: Persistent Low Performance </a:t>
            </a:r>
          </a:p>
          <a:p>
            <a:pPr marL="420370" indent="-285750">
              <a:buFont typeface="Arial" pitchFamily="34" charset="0"/>
              <a:buChar char="•"/>
            </a:pPr>
            <a:r>
              <a:rPr lang="en-US" sz="18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Underperforming</a:t>
            </a:r>
          </a:p>
          <a:p>
            <a:pPr marL="420370" indent="-285750">
              <a:buFont typeface="Arial" pitchFamily="34" charset="0"/>
              <a:buChar char="•"/>
            </a:pPr>
            <a:r>
              <a:rPr lang="en-US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Priority Schools</a:t>
            </a:r>
            <a:endParaRPr sz="18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858000" y="6105525"/>
            <a:ext cx="1828799" cy="67627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73050" y="146050"/>
          <a:ext cx="8686800" cy="411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5025"/>
                <a:gridCol w="231775"/>
              </a:tblGrid>
              <a:tr h="228600"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015142" y="481327"/>
            <a:ext cx="7112000" cy="1231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53665" marR="5080" indent="-2641600">
              <a:lnSpc>
                <a:spcPct val="100000"/>
              </a:lnSpc>
            </a:pPr>
            <a:r>
              <a:rPr sz="4000" spc="-35" dirty="0">
                <a:solidFill>
                  <a:srgbClr val="420000"/>
                </a:solidFill>
                <a:latin typeface="Arial"/>
                <a:cs typeface="Arial"/>
              </a:rPr>
              <a:t>R</a:t>
            </a:r>
            <a:r>
              <a:rPr sz="4000" spc="-25" dirty="0">
                <a:solidFill>
                  <a:srgbClr val="420000"/>
                </a:solidFill>
                <a:latin typeface="Arial"/>
                <a:cs typeface="Arial"/>
              </a:rPr>
              <a:t>eco</a:t>
            </a:r>
            <a:r>
              <a:rPr sz="4000" spc="-30" dirty="0">
                <a:solidFill>
                  <a:srgbClr val="420000"/>
                </a:solidFill>
                <a:latin typeface="Arial"/>
                <a:cs typeface="Arial"/>
              </a:rPr>
              <a:t>g</a:t>
            </a:r>
            <a:r>
              <a:rPr sz="4000" spc="-20" dirty="0">
                <a:solidFill>
                  <a:srgbClr val="420000"/>
                </a:solidFill>
                <a:latin typeface="Arial"/>
                <a:cs typeface="Arial"/>
              </a:rPr>
              <a:t>nizing</a:t>
            </a:r>
            <a:r>
              <a:rPr sz="4000" spc="10" dirty="0">
                <a:solidFill>
                  <a:srgbClr val="420000"/>
                </a:solidFill>
                <a:latin typeface="Arial"/>
                <a:cs typeface="Arial"/>
              </a:rPr>
              <a:t> </a:t>
            </a:r>
            <a:r>
              <a:rPr sz="4000" spc="-30" dirty="0">
                <a:solidFill>
                  <a:srgbClr val="420000"/>
                </a:solidFill>
                <a:latin typeface="Arial"/>
                <a:cs typeface="Arial"/>
              </a:rPr>
              <a:t>a</a:t>
            </a:r>
            <a:r>
              <a:rPr sz="4000" spc="-25" dirty="0">
                <a:solidFill>
                  <a:srgbClr val="420000"/>
                </a:solidFill>
                <a:latin typeface="Arial"/>
                <a:cs typeface="Arial"/>
              </a:rPr>
              <a:t>nd</a:t>
            </a:r>
            <a:r>
              <a:rPr sz="4000" spc="10" dirty="0">
                <a:solidFill>
                  <a:srgbClr val="420000"/>
                </a:solidFill>
                <a:latin typeface="Arial"/>
                <a:cs typeface="Arial"/>
              </a:rPr>
              <a:t> </a:t>
            </a:r>
            <a:r>
              <a:rPr sz="4000" spc="-25" dirty="0">
                <a:solidFill>
                  <a:srgbClr val="420000"/>
                </a:solidFill>
                <a:latin typeface="Arial"/>
                <a:cs typeface="Arial"/>
              </a:rPr>
              <a:t>Su</a:t>
            </a:r>
            <a:r>
              <a:rPr sz="4000" spc="-30" dirty="0">
                <a:solidFill>
                  <a:srgbClr val="420000"/>
                </a:solidFill>
                <a:latin typeface="Arial"/>
                <a:cs typeface="Arial"/>
              </a:rPr>
              <a:t>p</a:t>
            </a:r>
            <a:r>
              <a:rPr sz="4000" spc="-20" dirty="0">
                <a:solidFill>
                  <a:srgbClr val="420000"/>
                </a:solidFill>
                <a:latin typeface="Arial"/>
                <a:cs typeface="Arial"/>
              </a:rPr>
              <a:t>porting</a:t>
            </a:r>
            <a:r>
              <a:rPr sz="4000" spc="20" dirty="0">
                <a:solidFill>
                  <a:srgbClr val="420000"/>
                </a:solidFill>
                <a:latin typeface="Arial"/>
                <a:cs typeface="Arial"/>
              </a:rPr>
              <a:t> </a:t>
            </a:r>
            <a:r>
              <a:rPr sz="4000" spc="-15" dirty="0">
                <a:solidFill>
                  <a:srgbClr val="420000"/>
                </a:solidFill>
                <a:latin typeface="Arial"/>
                <a:cs typeface="Arial"/>
              </a:rPr>
              <a:t>All</a:t>
            </a:r>
            <a:r>
              <a:rPr sz="4000" spc="-20" dirty="0">
                <a:solidFill>
                  <a:srgbClr val="420000"/>
                </a:solidFill>
                <a:latin typeface="Arial"/>
                <a:cs typeface="Arial"/>
              </a:rPr>
              <a:t> Sch</a:t>
            </a:r>
            <a:r>
              <a:rPr sz="4000" spc="-30" dirty="0">
                <a:solidFill>
                  <a:srgbClr val="420000"/>
                </a:solidFill>
                <a:latin typeface="Arial"/>
                <a:cs typeface="Arial"/>
              </a:rPr>
              <a:t>o</a:t>
            </a:r>
            <a:r>
              <a:rPr sz="4000" spc="-20" dirty="0">
                <a:solidFill>
                  <a:srgbClr val="420000"/>
                </a:solidFill>
                <a:latin typeface="Arial"/>
                <a:cs typeface="Arial"/>
              </a:rPr>
              <a:t>ols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581400" y="1714256"/>
            <a:ext cx="4934714" cy="2231671"/>
          </a:xfrm>
          <a:custGeom>
            <a:avLst/>
            <a:gdLst/>
            <a:ahLst/>
            <a:cxnLst/>
            <a:rect l="l" t="t" r="r" b="b"/>
            <a:pathLst>
              <a:path w="5316220" h="1981835">
                <a:moveTo>
                  <a:pt x="4985423" y="0"/>
                </a:moveTo>
                <a:lnTo>
                  <a:pt x="0" y="0"/>
                </a:lnTo>
                <a:lnTo>
                  <a:pt x="0" y="1981682"/>
                </a:lnTo>
                <a:lnTo>
                  <a:pt x="4985423" y="1981682"/>
                </a:lnTo>
                <a:lnTo>
                  <a:pt x="5012511" y="1980587"/>
                </a:lnTo>
                <a:lnTo>
                  <a:pt x="5064794" y="1972084"/>
                </a:lnTo>
                <a:lnTo>
                  <a:pt x="5113985" y="1955728"/>
                </a:lnTo>
                <a:lnTo>
                  <a:pt x="5159403" y="1932199"/>
                </a:lnTo>
                <a:lnTo>
                  <a:pt x="5200370" y="1902179"/>
                </a:lnTo>
                <a:lnTo>
                  <a:pt x="5236204" y="1866345"/>
                </a:lnTo>
                <a:lnTo>
                  <a:pt x="5266226" y="1825379"/>
                </a:lnTo>
                <a:lnTo>
                  <a:pt x="5289755" y="1779960"/>
                </a:lnTo>
                <a:lnTo>
                  <a:pt x="5306112" y="1730768"/>
                </a:lnTo>
                <a:lnTo>
                  <a:pt x="5314617" y="1678483"/>
                </a:lnTo>
                <a:lnTo>
                  <a:pt x="5315712" y="1651393"/>
                </a:lnTo>
                <a:lnTo>
                  <a:pt x="5315712" y="330288"/>
                </a:lnTo>
                <a:lnTo>
                  <a:pt x="5311388" y="276715"/>
                </a:lnTo>
                <a:lnTo>
                  <a:pt x="5298873" y="225893"/>
                </a:lnTo>
                <a:lnTo>
                  <a:pt x="5278845" y="178503"/>
                </a:lnTo>
                <a:lnTo>
                  <a:pt x="5251984" y="135226"/>
                </a:lnTo>
                <a:lnTo>
                  <a:pt x="5218971" y="96740"/>
                </a:lnTo>
                <a:lnTo>
                  <a:pt x="5180485" y="63727"/>
                </a:lnTo>
                <a:lnTo>
                  <a:pt x="5137208" y="36866"/>
                </a:lnTo>
                <a:lnTo>
                  <a:pt x="5089818" y="16838"/>
                </a:lnTo>
                <a:lnTo>
                  <a:pt x="5038996" y="4323"/>
                </a:lnTo>
                <a:lnTo>
                  <a:pt x="498542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682238" y="1735863"/>
            <a:ext cx="2034539" cy="22159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0">
              <a:lnSpc>
                <a:spcPct val="100000"/>
              </a:lnSpc>
              <a:tabLst>
                <a:tab pos="241300" algn="l"/>
              </a:tabLst>
            </a:pPr>
            <a:r>
              <a:rPr lang="en-US" sz="1200" b="1" dirty="0" smtClean="0">
                <a:latin typeface="+mj-lt"/>
                <a:cs typeface="Arial"/>
              </a:rPr>
              <a:t>SEA (All Optional)</a:t>
            </a:r>
          </a:p>
          <a:p>
            <a:pPr marL="241300" indent="-1143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1200" dirty="0" smtClean="0">
                <a:latin typeface="+mj-lt"/>
                <a:cs typeface="Arial"/>
              </a:rPr>
              <a:t>Gene</a:t>
            </a:r>
            <a:r>
              <a:rPr sz="1200" spc="-5" dirty="0" smtClean="0">
                <a:latin typeface="+mj-lt"/>
                <a:cs typeface="Arial"/>
              </a:rPr>
              <a:t>r</a:t>
            </a:r>
            <a:r>
              <a:rPr sz="1200" dirty="0" smtClean="0">
                <a:latin typeface="+mj-lt"/>
                <a:cs typeface="Arial"/>
              </a:rPr>
              <a:t>al</a:t>
            </a:r>
            <a:r>
              <a:rPr sz="1200" spc="-25" dirty="0" smtClean="0">
                <a:latin typeface="+mj-lt"/>
                <a:cs typeface="Arial"/>
              </a:rPr>
              <a:t> </a:t>
            </a:r>
            <a:r>
              <a:rPr sz="1200" dirty="0">
                <a:latin typeface="+mj-lt"/>
                <a:cs typeface="Arial"/>
              </a:rPr>
              <a:t>Opt</a:t>
            </a:r>
            <a:r>
              <a:rPr sz="1200" spc="-5" dirty="0">
                <a:latin typeface="+mj-lt"/>
                <a:cs typeface="Arial"/>
              </a:rPr>
              <a:t>i</a:t>
            </a:r>
            <a:r>
              <a:rPr sz="1200" dirty="0">
                <a:latin typeface="+mj-lt"/>
                <a:cs typeface="Arial"/>
              </a:rPr>
              <a:t>ons</a:t>
            </a:r>
          </a:p>
          <a:p>
            <a:pPr marL="241300" indent="-1143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1200" dirty="0">
                <a:latin typeface="+mj-lt"/>
                <a:cs typeface="Arial"/>
              </a:rPr>
              <a:t>P</a:t>
            </a:r>
            <a:r>
              <a:rPr sz="1200" spc="-5" dirty="0">
                <a:latin typeface="+mj-lt"/>
                <a:cs typeface="Arial"/>
              </a:rPr>
              <a:t>r</a:t>
            </a:r>
            <a:r>
              <a:rPr sz="1200" dirty="0">
                <a:latin typeface="+mj-lt"/>
                <a:cs typeface="Arial"/>
              </a:rPr>
              <a:t>o</a:t>
            </a:r>
            <a:r>
              <a:rPr sz="1200" spc="10" dirty="0">
                <a:latin typeface="+mj-lt"/>
                <a:cs typeface="Arial"/>
              </a:rPr>
              <a:t>f</a:t>
            </a:r>
            <a:r>
              <a:rPr sz="1200" dirty="0">
                <a:latin typeface="+mj-lt"/>
                <a:cs typeface="Arial"/>
              </a:rPr>
              <a:t>ess</a:t>
            </a:r>
            <a:r>
              <a:rPr sz="1200" spc="-5" dirty="0">
                <a:latin typeface="+mj-lt"/>
                <a:cs typeface="Arial"/>
              </a:rPr>
              <a:t>i</a:t>
            </a:r>
            <a:r>
              <a:rPr sz="1200" dirty="0">
                <a:latin typeface="+mj-lt"/>
                <a:cs typeface="Arial"/>
              </a:rPr>
              <a:t>onal</a:t>
            </a:r>
            <a:r>
              <a:rPr sz="1200" spc="-50" dirty="0">
                <a:latin typeface="+mj-lt"/>
                <a:cs typeface="Arial"/>
              </a:rPr>
              <a:t> </a:t>
            </a:r>
            <a:r>
              <a:rPr sz="1200" dirty="0">
                <a:latin typeface="+mj-lt"/>
                <a:cs typeface="Arial"/>
              </a:rPr>
              <a:t>Lea</a:t>
            </a:r>
            <a:r>
              <a:rPr sz="1200" spc="-5" dirty="0">
                <a:latin typeface="+mj-lt"/>
                <a:cs typeface="Arial"/>
              </a:rPr>
              <a:t>r</a:t>
            </a:r>
            <a:r>
              <a:rPr sz="1200" dirty="0">
                <a:latin typeface="+mj-lt"/>
                <a:cs typeface="Arial"/>
              </a:rPr>
              <a:t>n</a:t>
            </a:r>
            <a:r>
              <a:rPr sz="1200" spc="-5" dirty="0">
                <a:latin typeface="+mj-lt"/>
                <a:cs typeface="Arial"/>
              </a:rPr>
              <a:t>i</a:t>
            </a:r>
            <a:r>
              <a:rPr sz="1200" dirty="0">
                <a:latin typeface="+mj-lt"/>
                <a:cs typeface="Arial"/>
              </a:rPr>
              <a:t>ng</a:t>
            </a:r>
          </a:p>
          <a:p>
            <a:pPr marL="241300" indent="-114300">
              <a:lnSpc>
                <a:spcPct val="100000"/>
              </a:lnSpc>
              <a:spcBef>
                <a:spcPts val="10"/>
              </a:spcBef>
              <a:buFont typeface="Arial"/>
              <a:buChar char="•"/>
              <a:tabLst>
                <a:tab pos="241300" algn="l"/>
              </a:tabLst>
            </a:pPr>
            <a:r>
              <a:rPr sz="1200" dirty="0">
                <a:latin typeface="+mj-lt"/>
                <a:cs typeface="Arial"/>
              </a:rPr>
              <a:t>P</a:t>
            </a:r>
            <a:r>
              <a:rPr sz="1200" spc="-5" dirty="0">
                <a:latin typeface="+mj-lt"/>
                <a:cs typeface="Arial"/>
              </a:rPr>
              <a:t>r</a:t>
            </a:r>
            <a:r>
              <a:rPr sz="1200" dirty="0">
                <a:latin typeface="+mj-lt"/>
                <a:cs typeface="Arial"/>
              </a:rPr>
              <a:t>o</a:t>
            </a:r>
            <a:r>
              <a:rPr sz="1200" spc="10" dirty="0">
                <a:latin typeface="+mj-lt"/>
                <a:cs typeface="Arial"/>
              </a:rPr>
              <a:t>f</a:t>
            </a:r>
            <a:r>
              <a:rPr sz="1200" dirty="0">
                <a:latin typeface="+mj-lt"/>
                <a:cs typeface="Arial"/>
              </a:rPr>
              <a:t>ess</a:t>
            </a:r>
            <a:r>
              <a:rPr sz="1200" spc="-5" dirty="0">
                <a:latin typeface="+mj-lt"/>
                <a:cs typeface="Arial"/>
              </a:rPr>
              <a:t>i</a:t>
            </a:r>
            <a:r>
              <a:rPr sz="1200" dirty="0">
                <a:latin typeface="+mj-lt"/>
                <a:cs typeface="Arial"/>
              </a:rPr>
              <a:t>onal</a:t>
            </a:r>
            <a:r>
              <a:rPr sz="1200" spc="-50" dirty="0">
                <a:latin typeface="+mj-lt"/>
                <a:cs typeface="Arial"/>
              </a:rPr>
              <a:t> </a:t>
            </a:r>
            <a:r>
              <a:rPr sz="1200" spc="-5" dirty="0">
                <a:latin typeface="+mj-lt"/>
                <a:cs typeface="Arial"/>
              </a:rPr>
              <a:t>D</a:t>
            </a:r>
            <a:r>
              <a:rPr sz="1200" dirty="0">
                <a:latin typeface="+mj-lt"/>
                <a:cs typeface="Arial"/>
              </a:rPr>
              <a:t>e</a:t>
            </a:r>
            <a:r>
              <a:rPr sz="1200" spc="-15" dirty="0">
                <a:latin typeface="+mj-lt"/>
                <a:cs typeface="Arial"/>
              </a:rPr>
              <a:t>v</a:t>
            </a:r>
            <a:r>
              <a:rPr sz="1200" dirty="0">
                <a:latin typeface="+mj-lt"/>
                <a:cs typeface="Arial"/>
              </a:rPr>
              <a:t>e</a:t>
            </a:r>
            <a:r>
              <a:rPr sz="1200" spc="-5" dirty="0">
                <a:latin typeface="+mj-lt"/>
                <a:cs typeface="Arial"/>
              </a:rPr>
              <a:t>l</a:t>
            </a:r>
            <a:r>
              <a:rPr sz="1200" dirty="0">
                <a:latin typeface="+mj-lt"/>
                <a:cs typeface="Arial"/>
              </a:rPr>
              <a:t>op</a:t>
            </a:r>
            <a:r>
              <a:rPr sz="1200" spc="5" dirty="0">
                <a:latin typeface="+mj-lt"/>
                <a:cs typeface="Arial"/>
              </a:rPr>
              <a:t>m</a:t>
            </a:r>
            <a:r>
              <a:rPr sz="1200" dirty="0">
                <a:latin typeface="+mj-lt"/>
                <a:cs typeface="Arial"/>
              </a:rPr>
              <a:t>ent</a:t>
            </a:r>
          </a:p>
          <a:p>
            <a:pPr marL="241300" indent="-114300">
              <a:lnSpc>
                <a:spcPct val="100000"/>
              </a:lnSpc>
              <a:spcBef>
                <a:spcPts val="10"/>
              </a:spcBef>
              <a:buFont typeface="Arial"/>
              <a:buChar char="•"/>
              <a:tabLst>
                <a:tab pos="241300" algn="l"/>
              </a:tabLst>
            </a:pPr>
            <a:r>
              <a:rPr sz="1200" spc="-40" dirty="0">
                <a:latin typeface="+mj-lt"/>
                <a:cs typeface="Arial"/>
              </a:rPr>
              <a:t>T</a:t>
            </a:r>
            <a:r>
              <a:rPr sz="1200" spc="-5" dirty="0">
                <a:latin typeface="+mj-lt"/>
                <a:cs typeface="Arial"/>
              </a:rPr>
              <a:t>i</a:t>
            </a:r>
            <a:r>
              <a:rPr sz="1200" dirty="0">
                <a:latin typeface="+mj-lt"/>
                <a:cs typeface="Arial"/>
              </a:rPr>
              <a:t>t</a:t>
            </a:r>
            <a:r>
              <a:rPr sz="1200" spc="-5" dirty="0">
                <a:latin typeface="+mj-lt"/>
                <a:cs typeface="Arial"/>
              </a:rPr>
              <a:t>l</a:t>
            </a:r>
            <a:r>
              <a:rPr sz="1200" dirty="0">
                <a:latin typeface="+mj-lt"/>
                <a:cs typeface="Arial"/>
              </a:rPr>
              <a:t>e</a:t>
            </a:r>
            <a:r>
              <a:rPr sz="1200" spc="-20" dirty="0">
                <a:latin typeface="+mj-lt"/>
                <a:cs typeface="Arial"/>
              </a:rPr>
              <a:t> </a:t>
            </a:r>
            <a:r>
              <a:rPr sz="1200" dirty="0" smtClean="0">
                <a:latin typeface="+mj-lt"/>
                <a:cs typeface="Arial"/>
              </a:rPr>
              <a:t>I</a:t>
            </a:r>
            <a:endParaRPr lang="en-US" sz="1200" dirty="0" smtClean="0">
              <a:latin typeface="+mj-lt"/>
              <a:cs typeface="Arial"/>
            </a:endParaRPr>
          </a:p>
          <a:p>
            <a:pPr marL="241300" indent="-114300">
              <a:lnSpc>
                <a:spcPct val="100000"/>
              </a:lnSpc>
              <a:spcBef>
                <a:spcPts val="10"/>
              </a:spcBef>
              <a:buFont typeface="Arial"/>
              <a:buChar char="•"/>
              <a:tabLst>
                <a:tab pos="241300" algn="l"/>
              </a:tabLst>
            </a:pPr>
            <a:r>
              <a:rPr lang="en-US" sz="1200" dirty="0" smtClean="0">
                <a:latin typeface="+mj-lt"/>
                <a:cs typeface="Arial"/>
              </a:rPr>
              <a:t>Culture and Climate</a:t>
            </a:r>
            <a:endParaRPr sz="1200" dirty="0">
              <a:latin typeface="+mj-lt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  <a:tabLst>
                <a:tab pos="127000" algn="l"/>
              </a:tabLst>
            </a:pPr>
            <a:r>
              <a:rPr sz="1200" b="1" spc="-5" dirty="0">
                <a:latin typeface="+mj-lt"/>
                <a:cs typeface="Arial"/>
              </a:rPr>
              <a:t>L</a:t>
            </a:r>
            <a:r>
              <a:rPr sz="1200" b="1" dirty="0">
                <a:latin typeface="+mj-lt"/>
                <a:cs typeface="Arial"/>
              </a:rPr>
              <a:t>EA</a:t>
            </a:r>
            <a:r>
              <a:rPr sz="1200" b="1" spc="-60" dirty="0">
                <a:latin typeface="+mj-lt"/>
                <a:cs typeface="Arial"/>
              </a:rPr>
              <a:t> </a:t>
            </a:r>
            <a:r>
              <a:rPr sz="1200" b="1" spc="-5" dirty="0">
                <a:latin typeface="+mj-lt"/>
                <a:cs typeface="Arial"/>
              </a:rPr>
              <a:t>(</a:t>
            </a:r>
            <a:r>
              <a:rPr sz="1200" b="1" spc="-40" dirty="0">
                <a:latin typeface="+mj-lt"/>
                <a:cs typeface="Arial"/>
              </a:rPr>
              <a:t>A</a:t>
            </a:r>
            <a:r>
              <a:rPr sz="1200" b="1" spc="-5" dirty="0">
                <a:latin typeface="+mj-lt"/>
                <a:cs typeface="Arial"/>
              </a:rPr>
              <a:t>L</a:t>
            </a:r>
            <a:r>
              <a:rPr sz="1200" b="1" dirty="0">
                <a:latin typeface="+mj-lt"/>
                <a:cs typeface="Arial"/>
              </a:rPr>
              <a:t>L</a:t>
            </a:r>
            <a:r>
              <a:rPr sz="1200" b="1" spc="25" dirty="0">
                <a:latin typeface="+mj-lt"/>
                <a:cs typeface="Arial"/>
              </a:rPr>
              <a:t> </a:t>
            </a:r>
            <a:r>
              <a:rPr sz="1200" b="1" dirty="0">
                <a:latin typeface="+mj-lt"/>
                <a:cs typeface="Arial"/>
              </a:rPr>
              <a:t>OP</a:t>
            </a:r>
            <a:r>
              <a:rPr sz="1200" b="1" spc="-5" dirty="0">
                <a:latin typeface="+mj-lt"/>
                <a:cs typeface="Arial"/>
              </a:rPr>
              <a:t>T</a:t>
            </a:r>
            <a:r>
              <a:rPr sz="1200" b="1" dirty="0">
                <a:latin typeface="+mj-lt"/>
                <a:cs typeface="Arial"/>
              </a:rPr>
              <a:t>IO</a:t>
            </a:r>
            <a:r>
              <a:rPr sz="1200" b="1" spc="-5" dirty="0">
                <a:latin typeface="+mj-lt"/>
                <a:cs typeface="Arial"/>
              </a:rPr>
              <a:t>N</a:t>
            </a:r>
            <a:r>
              <a:rPr sz="1200" b="1" spc="-40" dirty="0">
                <a:latin typeface="+mj-lt"/>
                <a:cs typeface="Arial"/>
              </a:rPr>
              <a:t>A</a:t>
            </a:r>
            <a:r>
              <a:rPr sz="1200" b="1" spc="-5" dirty="0">
                <a:latin typeface="+mj-lt"/>
                <a:cs typeface="Arial"/>
              </a:rPr>
              <a:t>L)</a:t>
            </a:r>
            <a:endParaRPr sz="1200" dirty="0">
              <a:latin typeface="+mj-lt"/>
              <a:cs typeface="Arial"/>
            </a:endParaRPr>
          </a:p>
          <a:p>
            <a:pPr marL="241300" lvl="1" indent="-1143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1200" dirty="0">
                <a:latin typeface="+mj-lt"/>
                <a:cs typeface="Arial"/>
              </a:rPr>
              <a:t>Gene</a:t>
            </a:r>
            <a:r>
              <a:rPr sz="1200" spc="-5" dirty="0">
                <a:latin typeface="+mj-lt"/>
                <a:cs typeface="Arial"/>
              </a:rPr>
              <a:t>r</a:t>
            </a:r>
            <a:r>
              <a:rPr sz="1200" dirty="0">
                <a:latin typeface="+mj-lt"/>
                <a:cs typeface="Arial"/>
              </a:rPr>
              <a:t>al</a:t>
            </a:r>
            <a:r>
              <a:rPr sz="1200" spc="-25" dirty="0">
                <a:latin typeface="+mj-lt"/>
                <a:cs typeface="Arial"/>
              </a:rPr>
              <a:t> </a:t>
            </a:r>
            <a:r>
              <a:rPr sz="1200" dirty="0">
                <a:latin typeface="+mj-lt"/>
                <a:cs typeface="Arial"/>
              </a:rPr>
              <a:t>Opt</a:t>
            </a:r>
            <a:r>
              <a:rPr sz="1200" spc="-5" dirty="0">
                <a:latin typeface="+mj-lt"/>
                <a:cs typeface="Arial"/>
              </a:rPr>
              <a:t>i</a:t>
            </a:r>
            <a:r>
              <a:rPr sz="1200" dirty="0">
                <a:latin typeface="+mj-lt"/>
                <a:cs typeface="Arial"/>
              </a:rPr>
              <a:t>ons</a:t>
            </a:r>
          </a:p>
          <a:p>
            <a:pPr marL="241300" lvl="1" indent="-114300">
              <a:lnSpc>
                <a:spcPct val="100000"/>
              </a:lnSpc>
              <a:spcBef>
                <a:spcPts val="10"/>
              </a:spcBef>
              <a:buFont typeface="Arial"/>
              <a:buChar char="•"/>
              <a:tabLst>
                <a:tab pos="241300" algn="l"/>
              </a:tabLst>
            </a:pPr>
            <a:r>
              <a:rPr sz="1200" dirty="0">
                <a:latin typeface="+mj-lt"/>
                <a:cs typeface="Arial"/>
              </a:rPr>
              <a:t>P</a:t>
            </a:r>
            <a:r>
              <a:rPr sz="1200" spc="-5" dirty="0">
                <a:latin typeface="+mj-lt"/>
                <a:cs typeface="Arial"/>
              </a:rPr>
              <a:t>r</a:t>
            </a:r>
            <a:r>
              <a:rPr sz="1200" dirty="0">
                <a:latin typeface="+mj-lt"/>
                <a:cs typeface="Arial"/>
              </a:rPr>
              <a:t>o</a:t>
            </a:r>
            <a:r>
              <a:rPr sz="1200" spc="10" dirty="0">
                <a:latin typeface="+mj-lt"/>
                <a:cs typeface="Arial"/>
              </a:rPr>
              <a:t>f</a:t>
            </a:r>
            <a:r>
              <a:rPr sz="1200" dirty="0">
                <a:latin typeface="+mj-lt"/>
                <a:cs typeface="Arial"/>
              </a:rPr>
              <a:t>ess</a:t>
            </a:r>
            <a:r>
              <a:rPr sz="1200" spc="-5" dirty="0">
                <a:latin typeface="+mj-lt"/>
                <a:cs typeface="Arial"/>
              </a:rPr>
              <a:t>i</a:t>
            </a:r>
            <a:r>
              <a:rPr sz="1200" dirty="0">
                <a:latin typeface="+mj-lt"/>
                <a:cs typeface="Arial"/>
              </a:rPr>
              <a:t>onal</a:t>
            </a:r>
            <a:r>
              <a:rPr sz="1200" spc="-50" dirty="0">
                <a:latin typeface="+mj-lt"/>
                <a:cs typeface="Arial"/>
              </a:rPr>
              <a:t> </a:t>
            </a:r>
            <a:r>
              <a:rPr sz="1200" dirty="0">
                <a:latin typeface="+mj-lt"/>
                <a:cs typeface="Arial"/>
              </a:rPr>
              <a:t>Lea</a:t>
            </a:r>
            <a:r>
              <a:rPr sz="1200" spc="-5" dirty="0">
                <a:latin typeface="+mj-lt"/>
                <a:cs typeface="Arial"/>
              </a:rPr>
              <a:t>r</a:t>
            </a:r>
            <a:r>
              <a:rPr sz="1200" dirty="0">
                <a:latin typeface="+mj-lt"/>
                <a:cs typeface="Arial"/>
              </a:rPr>
              <a:t>n</a:t>
            </a:r>
            <a:r>
              <a:rPr sz="1200" spc="-5" dirty="0">
                <a:latin typeface="+mj-lt"/>
                <a:cs typeface="Arial"/>
              </a:rPr>
              <a:t>i</a:t>
            </a:r>
            <a:r>
              <a:rPr sz="1200" dirty="0">
                <a:latin typeface="+mj-lt"/>
                <a:cs typeface="Arial"/>
              </a:rPr>
              <a:t>ng</a:t>
            </a:r>
          </a:p>
          <a:p>
            <a:pPr marL="241300" lvl="1" indent="-114300">
              <a:lnSpc>
                <a:spcPct val="100000"/>
              </a:lnSpc>
              <a:spcBef>
                <a:spcPts val="10"/>
              </a:spcBef>
              <a:buFont typeface="Arial"/>
              <a:buChar char="•"/>
              <a:tabLst>
                <a:tab pos="241300" algn="l"/>
              </a:tabLst>
            </a:pPr>
            <a:r>
              <a:rPr sz="1200" dirty="0">
                <a:latin typeface="+mj-lt"/>
                <a:cs typeface="Arial"/>
              </a:rPr>
              <a:t>P</a:t>
            </a:r>
            <a:r>
              <a:rPr sz="1200" spc="-5" dirty="0">
                <a:latin typeface="+mj-lt"/>
                <a:cs typeface="Arial"/>
              </a:rPr>
              <a:t>r</a:t>
            </a:r>
            <a:r>
              <a:rPr sz="1200" dirty="0">
                <a:latin typeface="+mj-lt"/>
                <a:cs typeface="Arial"/>
              </a:rPr>
              <a:t>o</a:t>
            </a:r>
            <a:r>
              <a:rPr sz="1200" spc="10" dirty="0">
                <a:latin typeface="+mj-lt"/>
                <a:cs typeface="Arial"/>
              </a:rPr>
              <a:t>f</a:t>
            </a:r>
            <a:r>
              <a:rPr sz="1200" dirty="0">
                <a:latin typeface="+mj-lt"/>
                <a:cs typeface="Arial"/>
              </a:rPr>
              <a:t>ess</a:t>
            </a:r>
            <a:r>
              <a:rPr sz="1200" spc="-5" dirty="0">
                <a:latin typeface="+mj-lt"/>
                <a:cs typeface="Arial"/>
              </a:rPr>
              <a:t>i</a:t>
            </a:r>
            <a:r>
              <a:rPr sz="1200" dirty="0">
                <a:latin typeface="+mj-lt"/>
                <a:cs typeface="Arial"/>
              </a:rPr>
              <a:t>onal</a:t>
            </a:r>
            <a:r>
              <a:rPr sz="1200" spc="-50" dirty="0">
                <a:latin typeface="+mj-lt"/>
                <a:cs typeface="Arial"/>
              </a:rPr>
              <a:t> </a:t>
            </a:r>
            <a:r>
              <a:rPr sz="1200" spc="-5" dirty="0">
                <a:latin typeface="+mj-lt"/>
                <a:cs typeface="Arial"/>
              </a:rPr>
              <a:t>D</a:t>
            </a:r>
            <a:r>
              <a:rPr sz="1200" dirty="0">
                <a:latin typeface="+mj-lt"/>
                <a:cs typeface="Arial"/>
              </a:rPr>
              <a:t>e</a:t>
            </a:r>
            <a:r>
              <a:rPr sz="1200" spc="-15" dirty="0">
                <a:latin typeface="+mj-lt"/>
                <a:cs typeface="Arial"/>
              </a:rPr>
              <a:t>v</a:t>
            </a:r>
            <a:r>
              <a:rPr sz="1200" dirty="0">
                <a:latin typeface="+mj-lt"/>
                <a:cs typeface="Arial"/>
              </a:rPr>
              <a:t>e</a:t>
            </a:r>
            <a:r>
              <a:rPr sz="1200" spc="-5" dirty="0">
                <a:latin typeface="+mj-lt"/>
                <a:cs typeface="Arial"/>
              </a:rPr>
              <a:t>l</a:t>
            </a:r>
            <a:r>
              <a:rPr sz="1200" dirty="0">
                <a:latin typeface="+mj-lt"/>
                <a:cs typeface="Arial"/>
              </a:rPr>
              <a:t>op</a:t>
            </a:r>
            <a:r>
              <a:rPr sz="1200" spc="5" dirty="0">
                <a:latin typeface="+mj-lt"/>
                <a:cs typeface="Arial"/>
              </a:rPr>
              <a:t>m</a:t>
            </a:r>
            <a:r>
              <a:rPr sz="1200" dirty="0">
                <a:latin typeface="+mj-lt"/>
                <a:cs typeface="Arial"/>
              </a:rPr>
              <a:t>ent</a:t>
            </a:r>
          </a:p>
          <a:p>
            <a:pPr marL="241300" lvl="1" indent="-114300">
              <a:lnSpc>
                <a:spcPct val="100000"/>
              </a:lnSpc>
              <a:spcBef>
                <a:spcPts val="10"/>
              </a:spcBef>
              <a:buFont typeface="Arial"/>
              <a:buChar char="•"/>
              <a:tabLst>
                <a:tab pos="241300" algn="l"/>
              </a:tabLst>
            </a:pPr>
            <a:r>
              <a:rPr sz="1200" spc="-5" dirty="0">
                <a:latin typeface="+mj-lt"/>
                <a:cs typeface="Arial"/>
              </a:rPr>
              <a:t>D</a:t>
            </a:r>
            <a:r>
              <a:rPr sz="1200" dirty="0">
                <a:latin typeface="+mj-lt"/>
                <a:cs typeface="Arial"/>
              </a:rPr>
              <a:t>ata</a:t>
            </a:r>
            <a:r>
              <a:rPr sz="1200" spc="-80" dirty="0">
                <a:latin typeface="+mj-lt"/>
                <a:cs typeface="Arial"/>
              </a:rPr>
              <a:t> </a:t>
            </a:r>
            <a:r>
              <a:rPr sz="1200" dirty="0" smtClean="0">
                <a:latin typeface="+mj-lt"/>
                <a:cs typeface="Arial"/>
              </a:rPr>
              <a:t>Ana</a:t>
            </a:r>
            <a:r>
              <a:rPr sz="1200" spc="-5" dirty="0" smtClean="0">
                <a:latin typeface="+mj-lt"/>
                <a:cs typeface="Arial"/>
              </a:rPr>
              <a:t>l</a:t>
            </a:r>
            <a:r>
              <a:rPr sz="1200" spc="-15" dirty="0" smtClean="0">
                <a:latin typeface="+mj-lt"/>
                <a:cs typeface="Arial"/>
              </a:rPr>
              <a:t>y</a:t>
            </a:r>
            <a:r>
              <a:rPr sz="1200" dirty="0" smtClean="0">
                <a:latin typeface="+mj-lt"/>
                <a:cs typeface="Arial"/>
              </a:rPr>
              <a:t>s</a:t>
            </a:r>
            <a:r>
              <a:rPr sz="1200" spc="-5" dirty="0" smtClean="0">
                <a:latin typeface="+mj-lt"/>
                <a:cs typeface="Arial"/>
              </a:rPr>
              <a:t>is</a:t>
            </a:r>
            <a:endParaRPr lang="en-US" sz="1200" spc="-5" dirty="0" smtClean="0">
              <a:latin typeface="+mj-lt"/>
              <a:cs typeface="Arial"/>
            </a:endParaRPr>
          </a:p>
          <a:p>
            <a:pPr marL="241300" lvl="1" indent="-114300">
              <a:lnSpc>
                <a:spcPct val="100000"/>
              </a:lnSpc>
              <a:spcBef>
                <a:spcPts val="10"/>
              </a:spcBef>
              <a:buFont typeface="Arial"/>
              <a:buChar char="•"/>
              <a:tabLst>
                <a:tab pos="241300" algn="l"/>
              </a:tabLst>
            </a:pPr>
            <a:r>
              <a:rPr lang="en-US" sz="1200" spc="-5" dirty="0" smtClean="0">
                <a:latin typeface="+mj-lt"/>
                <a:cs typeface="Arial"/>
              </a:rPr>
              <a:t>Culture and Climate</a:t>
            </a:r>
            <a:endParaRPr sz="1200" dirty="0">
              <a:latin typeface="+mj-lt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78357" y="1769495"/>
            <a:ext cx="2990215" cy="2207895"/>
          </a:xfrm>
          <a:custGeom>
            <a:avLst/>
            <a:gdLst/>
            <a:ahLst/>
            <a:cxnLst/>
            <a:rect l="l" t="t" r="r" b="b"/>
            <a:pathLst>
              <a:path w="2990215" h="2207895">
                <a:moveTo>
                  <a:pt x="2622143" y="0"/>
                </a:moveTo>
                <a:lnTo>
                  <a:pt x="367944" y="0"/>
                </a:lnTo>
                <a:lnTo>
                  <a:pt x="337766" y="1219"/>
                </a:lnTo>
                <a:lnTo>
                  <a:pt x="279522" y="10693"/>
                </a:lnTo>
                <a:lnTo>
                  <a:pt x="224722" y="28914"/>
                </a:lnTo>
                <a:lnTo>
                  <a:pt x="174125" y="55125"/>
                </a:lnTo>
                <a:lnTo>
                  <a:pt x="128489" y="88569"/>
                </a:lnTo>
                <a:lnTo>
                  <a:pt x="88569" y="128489"/>
                </a:lnTo>
                <a:lnTo>
                  <a:pt x="55125" y="174125"/>
                </a:lnTo>
                <a:lnTo>
                  <a:pt x="28914" y="224722"/>
                </a:lnTo>
                <a:lnTo>
                  <a:pt x="10693" y="279522"/>
                </a:lnTo>
                <a:lnTo>
                  <a:pt x="1219" y="337766"/>
                </a:lnTo>
                <a:lnTo>
                  <a:pt x="0" y="367944"/>
                </a:lnTo>
                <a:lnTo>
                  <a:pt x="0" y="1839683"/>
                </a:lnTo>
                <a:lnTo>
                  <a:pt x="4815" y="1899367"/>
                </a:lnTo>
                <a:lnTo>
                  <a:pt x="18757" y="1955985"/>
                </a:lnTo>
                <a:lnTo>
                  <a:pt x="41068" y="2008779"/>
                </a:lnTo>
                <a:lnTo>
                  <a:pt x="70991" y="2056992"/>
                </a:lnTo>
                <a:lnTo>
                  <a:pt x="107767" y="2099867"/>
                </a:lnTo>
                <a:lnTo>
                  <a:pt x="150640" y="2136645"/>
                </a:lnTo>
                <a:lnTo>
                  <a:pt x="198851" y="2166569"/>
                </a:lnTo>
                <a:lnTo>
                  <a:pt x="251644" y="2188881"/>
                </a:lnTo>
                <a:lnTo>
                  <a:pt x="308261" y="2202824"/>
                </a:lnTo>
                <a:lnTo>
                  <a:pt x="367944" y="2207641"/>
                </a:lnTo>
                <a:lnTo>
                  <a:pt x="2622143" y="2207641"/>
                </a:lnTo>
                <a:lnTo>
                  <a:pt x="2681826" y="2202824"/>
                </a:lnTo>
                <a:lnTo>
                  <a:pt x="2738443" y="2188881"/>
                </a:lnTo>
                <a:lnTo>
                  <a:pt x="2791236" y="2166569"/>
                </a:lnTo>
                <a:lnTo>
                  <a:pt x="2839447" y="2136645"/>
                </a:lnTo>
                <a:lnTo>
                  <a:pt x="2882320" y="2099867"/>
                </a:lnTo>
                <a:lnTo>
                  <a:pt x="2919096" y="2056992"/>
                </a:lnTo>
                <a:lnTo>
                  <a:pt x="2949019" y="2008779"/>
                </a:lnTo>
                <a:lnTo>
                  <a:pt x="2971330" y="1955985"/>
                </a:lnTo>
                <a:lnTo>
                  <a:pt x="2985272" y="1899367"/>
                </a:lnTo>
                <a:lnTo>
                  <a:pt x="2990088" y="1839683"/>
                </a:lnTo>
                <a:lnTo>
                  <a:pt x="2990088" y="367944"/>
                </a:lnTo>
                <a:lnTo>
                  <a:pt x="2985272" y="308261"/>
                </a:lnTo>
                <a:lnTo>
                  <a:pt x="2971330" y="251644"/>
                </a:lnTo>
                <a:lnTo>
                  <a:pt x="2949019" y="198851"/>
                </a:lnTo>
                <a:lnTo>
                  <a:pt x="2919096" y="150640"/>
                </a:lnTo>
                <a:lnTo>
                  <a:pt x="2882320" y="107767"/>
                </a:lnTo>
                <a:lnTo>
                  <a:pt x="2839447" y="70991"/>
                </a:lnTo>
                <a:lnTo>
                  <a:pt x="2791236" y="41068"/>
                </a:lnTo>
                <a:lnTo>
                  <a:pt x="2738443" y="18757"/>
                </a:lnTo>
                <a:lnTo>
                  <a:pt x="2681826" y="4815"/>
                </a:lnTo>
                <a:lnTo>
                  <a:pt x="2622143" y="0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30453" y="1769495"/>
            <a:ext cx="2486025" cy="11695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5595" marR="5080" indent="-303530" algn="ctr"/>
            <a:r>
              <a:rPr lang="en-US" sz="3600" dirty="0" smtClean="0">
                <a:latin typeface="Arial"/>
                <a:cs typeface="Arial"/>
              </a:rPr>
              <a:t>Level I </a:t>
            </a:r>
            <a:r>
              <a:rPr lang="en-US" sz="2000" dirty="0" smtClean="0">
                <a:latin typeface="Arial"/>
                <a:cs typeface="Arial"/>
              </a:rPr>
              <a:t>Distinguished </a:t>
            </a:r>
            <a:r>
              <a:rPr sz="2000" dirty="0" smtClean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Sc</a:t>
            </a:r>
            <a:r>
              <a:rPr sz="2000" spc="-5" dirty="0">
                <a:latin typeface="Arial"/>
                <a:cs typeface="Arial"/>
              </a:rPr>
              <a:t>h</a:t>
            </a:r>
            <a:r>
              <a:rPr sz="2000" dirty="0">
                <a:latin typeface="Arial"/>
                <a:cs typeface="Arial"/>
              </a:rPr>
              <a:t>ools</a:t>
            </a:r>
          </a:p>
        </p:txBody>
      </p:sp>
      <p:sp>
        <p:nvSpPr>
          <p:cNvPr id="13" name="object 13"/>
          <p:cNvSpPr/>
          <p:nvPr/>
        </p:nvSpPr>
        <p:spPr>
          <a:xfrm>
            <a:off x="3633203" y="4073744"/>
            <a:ext cx="4772854" cy="2289454"/>
          </a:xfrm>
          <a:custGeom>
            <a:avLst/>
            <a:gdLst/>
            <a:ahLst/>
            <a:cxnLst/>
            <a:rect l="l" t="t" r="r" b="b"/>
            <a:pathLst>
              <a:path w="5316220" h="2118360">
                <a:moveTo>
                  <a:pt x="4962652" y="0"/>
                </a:moveTo>
                <a:lnTo>
                  <a:pt x="0" y="0"/>
                </a:lnTo>
                <a:lnTo>
                  <a:pt x="0" y="2118347"/>
                </a:lnTo>
                <a:lnTo>
                  <a:pt x="4962652" y="2118347"/>
                </a:lnTo>
                <a:lnTo>
                  <a:pt x="4991607" y="2117176"/>
                </a:lnTo>
                <a:lnTo>
                  <a:pt x="5047494" y="2108086"/>
                </a:lnTo>
                <a:lnTo>
                  <a:pt x="5100076" y="2090600"/>
                </a:lnTo>
                <a:lnTo>
                  <a:pt x="5148626" y="2065448"/>
                </a:lnTo>
                <a:lnTo>
                  <a:pt x="5192416" y="2033356"/>
                </a:lnTo>
                <a:lnTo>
                  <a:pt x="5230721" y="1995050"/>
                </a:lnTo>
                <a:lnTo>
                  <a:pt x="5262813" y="1951257"/>
                </a:lnTo>
                <a:lnTo>
                  <a:pt x="5287965" y="1902706"/>
                </a:lnTo>
                <a:lnTo>
                  <a:pt x="5305450" y="1850121"/>
                </a:lnTo>
                <a:lnTo>
                  <a:pt x="5314541" y="1794231"/>
                </a:lnTo>
                <a:lnTo>
                  <a:pt x="5315712" y="1765274"/>
                </a:lnTo>
                <a:lnTo>
                  <a:pt x="5315712" y="353059"/>
                </a:lnTo>
                <a:lnTo>
                  <a:pt x="5311090" y="295790"/>
                </a:lnTo>
                <a:lnTo>
                  <a:pt x="5297712" y="241463"/>
                </a:lnTo>
                <a:lnTo>
                  <a:pt x="5276302" y="190805"/>
                </a:lnTo>
                <a:lnTo>
                  <a:pt x="5247590" y="144544"/>
                </a:lnTo>
                <a:lnTo>
                  <a:pt x="5212300" y="103406"/>
                </a:lnTo>
                <a:lnTo>
                  <a:pt x="5171161" y="68118"/>
                </a:lnTo>
                <a:lnTo>
                  <a:pt x="5124900" y="39406"/>
                </a:lnTo>
                <a:lnTo>
                  <a:pt x="5074243" y="17998"/>
                </a:lnTo>
                <a:lnTo>
                  <a:pt x="5019918" y="4620"/>
                </a:lnTo>
                <a:lnTo>
                  <a:pt x="4962652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3682238" y="4043298"/>
            <a:ext cx="142367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0" indent="-114300">
              <a:lnSpc>
                <a:spcPct val="100000"/>
              </a:lnSpc>
              <a:buFont typeface="Calibri"/>
              <a:buChar char="•"/>
              <a:tabLst>
                <a:tab pos="127000" algn="l"/>
              </a:tabLst>
            </a:pPr>
            <a:r>
              <a:rPr sz="1200" b="1" spc="-15" dirty="0">
                <a:latin typeface="Calibri"/>
                <a:cs typeface="Calibri"/>
              </a:rPr>
              <a:t>S</a:t>
            </a:r>
            <a:r>
              <a:rPr sz="1200" b="1" spc="-20" dirty="0">
                <a:latin typeface="Calibri"/>
                <a:cs typeface="Calibri"/>
              </a:rPr>
              <a:t>E</a:t>
            </a:r>
            <a:r>
              <a:rPr sz="1200" b="1" spc="-10" dirty="0">
                <a:latin typeface="Calibri"/>
                <a:cs typeface="Calibri"/>
              </a:rPr>
              <a:t>A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(AL</a:t>
            </a:r>
            <a:r>
              <a:rPr sz="1200" b="1" spc="-5" dirty="0">
                <a:latin typeface="Calibri"/>
                <a:cs typeface="Calibri"/>
              </a:rPr>
              <a:t>L</a:t>
            </a:r>
            <a:r>
              <a:rPr sz="1200" b="1" dirty="0">
                <a:latin typeface="Calibri"/>
                <a:cs typeface="Calibri"/>
              </a:rPr>
              <a:t> O</a:t>
            </a:r>
            <a:r>
              <a:rPr sz="1200" b="1" spc="-5" dirty="0">
                <a:latin typeface="Calibri"/>
                <a:cs typeface="Calibri"/>
              </a:rPr>
              <a:t>P</a:t>
            </a:r>
            <a:r>
              <a:rPr sz="1200" b="1" spc="5" dirty="0">
                <a:latin typeface="Calibri"/>
                <a:cs typeface="Calibri"/>
              </a:rPr>
              <a:t>T</a:t>
            </a:r>
            <a:r>
              <a:rPr sz="1200" b="1" spc="-10" dirty="0">
                <a:latin typeface="Calibri"/>
                <a:cs typeface="Calibri"/>
              </a:rPr>
              <a:t>IONAL</a:t>
            </a:r>
            <a:r>
              <a:rPr sz="1200" b="1" spc="-5" dirty="0">
                <a:latin typeface="Calibri"/>
                <a:cs typeface="Calibri"/>
              </a:rPr>
              <a:t>)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682238" y="4239895"/>
            <a:ext cx="1876425" cy="21595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114300">
              <a:lnSpc>
                <a:spcPct val="100000"/>
              </a:lnSpc>
              <a:buFont typeface="Calibri"/>
              <a:buChar char="•"/>
              <a:tabLst>
                <a:tab pos="241300" algn="l"/>
              </a:tabLst>
            </a:pPr>
            <a:r>
              <a:rPr sz="1200" spc="-15" dirty="0">
                <a:cs typeface="Arial" pitchFamily="34" charset="0"/>
              </a:rPr>
              <a:t>G</a:t>
            </a:r>
            <a:r>
              <a:rPr sz="1200" spc="-10" dirty="0">
                <a:cs typeface="Arial" pitchFamily="34" charset="0"/>
              </a:rPr>
              <a:t>e</a:t>
            </a:r>
            <a:r>
              <a:rPr sz="1200" spc="-5" dirty="0">
                <a:cs typeface="Arial" pitchFamily="34" charset="0"/>
              </a:rPr>
              <a:t>n</a:t>
            </a:r>
            <a:r>
              <a:rPr sz="1200" spc="-10" dirty="0">
                <a:cs typeface="Arial" pitchFamily="34" charset="0"/>
              </a:rPr>
              <a:t>e</a:t>
            </a:r>
            <a:r>
              <a:rPr sz="1200" spc="-30" dirty="0">
                <a:cs typeface="Arial" pitchFamily="34" charset="0"/>
              </a:rPr>
              <a:t>r</a:t>
            </a:r>
            <a:r>
              <a:rPr sz="1200" dirty="0">
                <a:cs typeface="Arial" pitchFamily="34" charset="0"/>
              </a:rPr>
              <a:t>al</a:t>
            </a:r>
            <a:r>
              <a:rPr sz="1200" spc="-35" dirty="0">
                <a:cs typeface="Arial" pitchFamily="34" charset="0"/>
              </a:rPr>
              <a:t> </a:t>
            </a:r>
            <a:r>
              <a:rPr sz="1200" spc="-5" dirty="0">
                <a:cs typeface="Arial" pitchFamily="34" charset="0"/>
              </a:rPr>
              <a:t>O</a:t>
            </a:r>
            <a:r>
              <a:rPr sz="1200" spc="5" dirty="0">
                <a:cs typeface="Arial" pitchFamily="34" charset="0"/>
              </a:rPr>
              <a:t>pt</a:t>
            </a:r>
            <a:r>
              <a:rPr sz="1200" dirty="0">
                <a:cs typeface="Arial" pitchFamily="34" charset="0"/>
              </a:rPr>
              <a:t>io</a:t>
            </a:r>
            <a:r>
              <a:rPr sz="1200" spc="5" dirty="0">
                <a:cs typeface="Arial" pitchFamily="34" charset="0"/>
              </a:rPr>
              <a:t>ns</a:t>
            </a:r>
            <a:endParaRPr sz="1200" dirty="0">
              <a:cs typeface="Arial" pitchFamily="34" charset="0"/>
            </a:endParaRPr>
          </a:p>
          <a:p>
            <a:pPr marL="241300" indent="-114300">
              <a:lnSpc>
                <a:spcPct val="100000"/>
              </a:lnSpc>
              <a:spcBef>
                <a:spcPts val="95"/>
              </a:spcBef>
              <a:buFont typeface="Calibri"/>
              <a:buChar char="•"/>
              <a:tabLst>
                <a:tab pos="241300" algn="l"/>
              </a:tabLst>
            </a:pPr>
            <a:r>
              <a:rPr sz="1200" spc="-10" dirty="0">
                <a:cs typeface="Arial" pitchFamily="34" charset="0"/>
              </a:rPr>
              <a:t>P</a:t>
            </a:r>
            <a:r>
              <a:rPr sz="1200" spc="-30" dirty="0">
                <a:cs typeface="Arial" pitchFamily="34" charset="0"/>
              </a:rPr>
              <a:t>r</a:t>
            </a:r>
            <a:r>
              <a:rPr sz="1200" dirty="0">
                <a:cs typeface="Arial" pitchFamily="34" charset="0"/>
              </a:rPr>
              <a:t>o</a:t>
            </a:r>
            <a:r>
              <a:rPr sz="1200" spc="-20" dirty="0">
                <a:cs typeface="Arial" pitchFamily="34" charset="0"/>
              </a:rPr>
              <a:t>f</a:t>
            </a:r>
            <a:r>
              <a:rPr sz="1200" spc="-10" dirty="0">
                <a:cs typeface="Arial" pitchFamily="34" charset="0"/>
              </a:rPr>
              <a:t>e</a:t>
            </a:r>
            <a:r>
              <a:rPr sz="1200" spc="-5" dirty="0">
                <a:cs typeface="Arial" pitchFamily="34" charset="0"/>
              </a:rPr>
              <a:t>ss</a:t>
            </a:r>
            <a:r>
              <a:rPr sz="1200" dirty="0">
                <a:cs typeface="Arial" pitchFamily="34" charset="0"/>
              </a:rPr>
              <a:t>io</a:t>
            </a:r>
            <a:r>
              <a:rPr sz="1200" spc="5" dirty="0">
                <a:cs typeface="Arial" pitchFamily="34" charset="0"/>
              </a:rPr>
              <a:t>n</a:t>
            </a:r>
            <a:r>
              <a:rPr sz="1200" dirty="0">
                <a:cs typeface="Arial" pitchFamily="34" charset="0"/>
              </a:rPr>
              <a:t>al</a:t>
            </a:r>
            <a:r>
              <a:rPr sz="1200" spc="-45" dirty="0">
                <a:cs typeface="Arial" pitchFamily="34" charset="0"/>
              </a:rPr>
              <a:t> </a:t>
            </a:r>
            <a:r>
              <a:rPr sz="1200" spc="-5" dirty="0">
                <a:cs typeface="Arial" pitchFamily="34" charset="0"/>
              </a:rPr>
              <a:t>L</a:t>
            </a:r>
            <a:r>
              <a:rPr sz="1200" spc="-10" dirty="0">
                <a:cs typeface="Arial" pitchFamily="34" charset="0"/>
              </a:rPr>
              <a:t>e</a:t>
            </a:r>
            <a:r>
              <a:rPr sz="1200" dirty="0">
                <a:cs typeface="Arial" pitchFamily="34" charset="0"/>
              </a:rPr>
              <a:t>ar</a:t>
            </a:r>
            <a:r>
              <a:rPr sz="1200" spc="5" dirty="0">
                <a:cs typeface="Arial" pitchFamily="34" charset="0"/>
              </a:rPr>
              <a:t>n</a:t>
            </a:r>
            <a:r>
              <a:rPr sz="1200" dirty="0">
                <a:cs typeface="Arial" pitchFamily="34" charset="0"/>
              </a:rPr>
              <a:t>i</a:t>
            </a:r>
            <a:r>
              <a:rPr sz="1200" spc="5" dirty="0">
                <a:cs typeface="Arial" pitchFamily="34" charset="0"/>
              </a:rPr>
              <a:t>n</a:t>
            </a:r>
            <a:r>
              <a:rPr sz="1200" spc="-10" dirty="0">
                <a:cs typeface="Arial" pitchFamily="34" charset="0"/>
              </a:rPr>
              <a:t>g</a:t>
            </a:r>
            <a:endParaRPr sz="1200" dirty="0">
              <a:cs typeface="Arial" pitchFamily="34" charset="0"/>
            </a:endParaRPr>
          </a:p>
          <a:p>
            <a:pPr marL="241300" indent="-114300">
              <a:lnSpc>
                <a:spcPct val="100000"/>
              </a:lnSpc>
              <a:spcBef>
                <a:spcPts val="95"/>
              </a:spcBef>
              <a:buFont typeface="Calibri"/>
              <a:buChar char="•"/>
              <a:tabLst>
                <a:tab pos="241300" algn="l"/>
              </a:tabLst>
            </a:pPr>
            <a:r>
              <a:rPr sz="1200" spc="-10" dirty="0">
                <a:cs typeface="Arial" pitchFamily="34" charset="0"/>
              </a:rPr>
              <a:t>P</a:t>
            </a:r>
            <a:r>
              <a:rPr sz="1200" spc="-30" dirty="0">
                <a:cs typeface="Arial" pitchFamily="34" charset="0"/>
              </a:rPr>
              <a:t>r</a:t>
            </a:r>
            <a:r>
              <a:rPr sz="1200" dirty="0">
                <a:cs typeface="Arial" pitchFamily="34" charset="0"/>
              </a:rPr>
              <a:t>o</a:t>
            </a:r>
            <a:r>
              <a:rPr sz="1200" spc="-20" dirty="0">
                <a:cs typeface="Arial" pitchFamily="34" charset="0"/>
              </a:rPr>
              <a:t>f</a:t>
            </a:r>
            <a:r>
              <a:rPr sz="1200" spc="-10" dirty="0">
                <a:cs typeface="Arial" pitchFamily="34" charset="0"/>
              </a:rPr>
              <a:t>e</a:t>
            </a:r>
            <a:r>
              <a:rPr sz="1200" spc="-5" dirty="0">
                <a:cs typeface="Arial" pitchFamily="34" charset="0"/>
              </a:rPr>
              <a:t>ss</a:t>
            </a:r>
            <a:r>
              <a:rPr sz="1200" dirty="0">
                <a:cs typeface="Arial" pitchFamily="34" charset="0"/>
              </a:rPr>
              <a:t>io</a:t>
            </a:r>
            <a:r>
              <a:rPr sz="1200" spc="5" dirty="0">
                <a:cs typeface="Arial" pitchFamily="34" charset="0"/>
              </a:rPr>
              <a:t>n</a:t>
            </a:r>
            <a:r>
              <a:rPr sz="1200" dirty="0">
                <a:cs typeface="Arial" pitchFamily="34" charset="0"/>
              </a:rPr>
              <a:t>al</a:t>
            </a:r>
            <a:r>
              <a:rPr sz="1200" spc="-45" dirty="0">
                <a:cs typeface="Arial" pitchFamily="34" charset="0"/>
              </a:rPr>
              <a:t> </a:t>
            </a:r>
            <a:r>
              <a:rPr sz="1200" spc="5" dirty="0">
                <a:cs typeface="Arial" pitchFamily="34" charset="0"/>
              </a:rPr>
              <a:t>D</a:t>
            </a:r>
            <a:r>
              <a:rPr sz="1200" spc="-10" dirty="0">
                <a:cs typeface="Arial" pitchFamily="34" charset="0"/>
              </a:rPr>
              <a:t>e</a:t>
            </a:r>
            <a:r>
              <a:rPr sz="1200" spc="-25" dirty="0">
                <a:cs typeface="Arial" pitchFamily="34" charset="0"/>
              </a:rPr>
              <a:t>v</a:t>
            </a:r>
            <a:r>
              <a:rPr sz="1200" spc="-10" dirty="0">
                <a:cs typeface="Arial" pitchFamily="34" charset="0"/>
              </a:rPr>
              <a:t>e</a:t>
            </a:r>
            <a:r>
              <a:rPr sz="1200" dirty="0">
                <a:cs typeface="Arial" pitchFamily="34" charset="0"/>
              </a:rPr>
              <a:t>lo</a:t>
            </a:r>
            <a:r>
              <a:rPr sz="1200" spc="5" dirty="0">
                <a:cs typeface="Arial" pitchFamily="34" charset="0"/>
              </a:rPr>
              <a:t>p</a:t>
            </a:r>
            <a:r>
              <a:rPr sz="1200" spc="-10" dirty="0">
                <a:cs typeface="Arial" pitchFamily="34" charset="0"/>
              </a:rPr>
              <a:t>men</a:t>
            </a:r>
            <a:r>
              <a:rPr sz="1200" spc="-5" dirty="0">
                <a:cs typeface="Arial" pitchFamily="34" charset="0"/>
              </a:rPr>
              <a:t>t</a:t>
            </a:r>
            <a:endParaRPr sz="1200" dirty="0">
              <a:cs typeface="Arial" pitchFamily="34" charset="0"/>
            </a:endParaRPr>
          </a:p>
          <a:p>
            <a:pPr marL="241300" indent="-114300">
              <a:lnSpc>
                <a:spcPct val="100000"/>
              </a:lnSpc>
              <a:spcBef>
                <a:spcPts val="95"/>
              </a:spcBef>
              <a:buFont typeface="Calibri"/>
              <a:buChar char="•"/>
              <a:tabLst>
                <a:tab pos="241300" algn="l"/>
              </a:tabLst>
            </a:pPr>
            <a:r>
              <a:rPr sz="1200" dirty="0">
                <a:cs typeface="Arial" pitchFamily="34" charset="0"/>
              </a:rPr>
              <a:t>Ti</a:t>
            </a:r>
            <a:r>
              <a:rPr sz="1200" spc="5" dirty="0">
                <a:cs typeface="Arial" pitchFamily="34" charset="0"/>
              </a:rPr>
              <a:t>t</a:t>
            </a:r>
            <a:r>
              <a:rPr sz="1200" dirty="0">
                <a:cs typeface="Arial" pitchFamily="34" charset="0"/>
              </a:rPr>
              <a:t>le</a:t>
            </a:r>
            <a:r>
              <a:rPr sz="1200" spc="-20" dirty="0">
                <a:cs typeface="Arial" pitchFamily="34" charset="0"/>
              </a:rPr>
              <a:t> </a:t>
            </a:r>
            <a:r>
              <a:rPr sz="1200" spc="-5" dirty="0" smtClean="0">
                <a:cs typeface="Arial" pitchFamily="34" charset="0"/>
              </a:rPr>
              <a:t>I</a:t>
            </a:r>
            <a:endParaRPr lang="en-US" sz="1200" spc="-5" dirty="0" smtClean="0">
              <a:cs typeface="Arial" pitchFamily="34" charset="0"/>
            </a:endParaRPr>
          </a:p>
          <a:p>
            <a:pPr marL="241300" indent="-114300">
              <a:lnSpc>
                <a:spcPct val="100000"/>
              </a:lnSpc>
              <a:spcBef>
                <a:spcPts val="95"/>
              </a:spcBef>
              <a:buFont typeface="Calibri"/>
              <a:buChar char="•"/>
              <a:tabLst>
                <a:tab pos="241300" algn="l"/>
              </a:tabLst>
            </a:pPr>
            <a:r>
              <a:rPr lang="en-US" sz="1200" spc="-5" dirty="0" smtClean="0">
                <a:cs typeface="Arial" pitchFamily="34" charset="0"/>
              </a:rPr>
              <a:t>Culture and Climate</a:t>
            </a:r>
            <a:endParaRPr sz="1200" dirty="0">
              <a:cs typeface="Arial" pitchFamily="34" charset="0"/>
            </a:endParaRPr>
          </a:p>
          <a:p>
            <a:pPr marL="127000" indent="-114300">
              <a:lnSpc>
                <a:spcPct val="100000"/>
              </a:lnSpc>
              <a:spcBef>
                <a:spcPts val="95"/>
              </a:spcBef>
              <a:buFont typeface="Calibri"/>
              <a:buChar char="•"/>
              <a:tabLst>
                <a:tab pos="127000" algn="l"/>
              </a:tabLst>
            </a:pPr>
            <a:r>
              <a:rPr sz="1200" b="1" spc="-10" dirty="0">
                <a:cs typeface="Arial" pitchFamily="34" charset="0"/>
              </a:rPr>
              <a:t>L</a:t>
            </a:r>
            <a:r>
              <a:rPr sz="1200" b="1" spc="-20" dirty="0">
                <a:cs typeface="Arial" pitchFamily="34" charset="0"/>
              </a:rPr>
              <a:t>E</a:t>
            </a:r>
            <a:r>
              <a:rPr sz="1200" b="1" spc="-10" dirty="0">
                <a:cs typeface="Arial" pitchFamily="34" charset="0"/>
              </a:rPr>
              <a:t>A</a:t>
            </a:r>
            <a:r>
              <a:rPr sz="1200" b="1" spc="-15" dirty="0">
                <a:cs typeface="Arial" pitchFamily="34" charset="0"/>
              </a:rPr>
              <a:t> </a:t>
            </a:r>
            <a:r>
              <a:rPr sz="1200" b="1" spc="-10" dirty="0">
                <a:cs typeface="Arial" pitchFamily="34" charset="0"/>
              </a:rPr>
              <a:t>(AL</a:t>
            </a:r>
            <a:r>
              <a:rPr sz="1200" b="1" spc="-5" dirty="0">
                <a:cs typeface="Arial" pitchFamily="34" charset="0"/>
              </a:rPr>
              <a:t>L</a:t>
            </a:r>
            <a:r>
              <a:rPr sz="1200" b="1" dirty="0">
                <a:cs typeface="Arial" pitchFamily="34" charset="0"/>
              </a:rPr>
              <a:t> O</a:t>
            </a:r>
            <a:r>
              <a:rPr sz="1200" b="1" spc="-5" dirty="0">
                <a:cs typeface="Arial" pitchFamily="34" charset="0"/>
              </a:rPr>
              <a:t>P</a:t>
            </a:r>
            <a:r>
              <a:rPr sz="1200" b="1" spc="5" dirty="0">
                <a:cs typeface="Arial" pitchFamily="34" charset="0"/>
              </a:rPr>
              <a:t>T</a:t>
            </a:r>
            <a:r>
              <a:rPr sz="1200" b="1" spc="-10" dirty="0">
                <a:cs typeface="Arial" pitchFamily="34" charset="0"/>
              </a:rPr>
              <a:t>IONAL</a:t>
            </a:r>
            <a:r>
              <a:rPr sz="1200" b="1" spc="-5" dirty="0">
                <a:cs typeface="Arial" pitchFamily="34" charset="0"/>
              </a:rPr>
              <a:t>)</a:t>
            </a:r>
            <a:endParaRPr sz="1200" dirty="0">
              <a:cs typeface="Arial" pitchFamily="34" charset="0"/>
            </a:endParaRPr>
          </a:p>
          <a:p>
            <a:pPr marL="241300" lvl="1" indent="-114300">
              <a:lnSpc>
                <a:spcPct val="100000"/>
              </a:lnSpc>
              <a:spcBef>
                <a:spcPts val="105"/>
              </a:spcBef>
              <a:buFont typeface="Calibri"/>
              <a:buChar char="•"/>
              <a:tabLst>
                <a:tab pos="241300" algn="l"/>
              </a:tabLst>
            </a:pPr>
            <a:r>
              <a:rPr sz="1200" spc="-15" dirty="0">
                <a:cs typeface="Arial" pitchFamily="34" charset="0"/>
              </a:rPr>
              <a:t>G</a:t>
            </a:r>
            <a:r>
              <a:rPr sz="1200" spc="-10" dirty="0">
                <a:cs typeface="Arial" pitchFamily="34" charset="0"/>
              </a:rPr>
              <a:t>e</a:t>
            </a:r>
            <a:r>
              <a:rPr sz="1200" spc="-5" dirty="0">
                <a:cs typeface="Arial" pitchFamily="34" charset="0"/>
              </a:rPr>
              <a:t>n</a:t>
            </a:r>
            <a:r>
              <a:rPr sz="1200" spc="-10" dirty="0">
                <a:cs typeface="Arial" pitchFamily="34" charset="0"/>
              </a:rPr>
              <a:t>e</a:t>
            </a:r>
            <a:r>
              <a:rPr sz="1200" spc="-30" dirty="0">
                <a:cs typeface="Arial" pitchFamily="34" charset="0"/>
              </a:rPr>
              <a:t>r</a:t>
            </a:r>
            <a:r>
              <a:rPr sz="1200" dirty="0">
                <a:cs typeface="Arial" pitchFamily="34" charset="0"/>
              </a:rPr>
              <a:t>al</a:t>
            </a:r>
            <a:r>
              <a:rPr sz="1200" spc="-35" dirty="0">
                <a:cs typeface="Arial" pitchFamily="34" charset="0"/>
              </a:rPr>
              <a:t> </a:t>
            </a:r>
            <a:r>
              <a:rPr sz="1200" spc="-5" dirty="0">
                <a:cs typeface="Arial" pitchFamily="34" charset="0"/>
              </a:rPr>
              <a:t>O</a:t>
            </a:r>
            <a:r>
              <a:rPr sz="1200" spc="5" dirty="0">
                <a:cs typeface="Arial" pitchFamily="34" charset="0"/>
              </a:rPr>
              <a:t>pt</a:t>
            </a:r>
            <a:r>
              <a:rPr sz="1200" dirty="0">
                <a:cs typeface="Arial" pitchFamily="34" charset="0"/>
              </a:rPr>
              <a:t>io</a:t>
            </a:r>
            <a:r>
              <a:rPr sz="1200" spc="5" dirty="0">
                <a:cs typeface="Arial" pitchFamily="34" charset="0"/>
              </a:rPr>
              <a:t>ns</a:t>
            </a:r>
            <a:endParaRPr sz="1200" dirty="0">
              <a:cs typeface="Arial" pitchFamily="34" charset="0"/>
            </a:endParaRPr>
          </a:p>
          <a:p>
            <a:pPr marL="241300" lvl="1" indent="-114300">
              <a:lnSpc>
                <a:spcPct val="100000"/>
              </a:lnSpc>
              <a:spcBef>
                <a:spcPts val="95"/>
              </a:spcBef>
              <a:buFont typeface="Calibri"/>
              <a:buChar char="•"/>
              <a:tabLst>
                <a:tab pos="241300" algn="l"/>
              </a:tabLst>
            </a:pPr>
            <a:r>
              <a:rPr sz="1200" spc="-10" dirty="0">
                <a:cs typeface="Arial" pitchFamily="34" charset="0"/>
              </a:rPr>
              <a:t>P</a:t>
            </a:r>
            <a:r>
              <a:rPr sz="1200" spc="-30" dirty="0">
                <a:cs typeface="Arial" pitchFamily="34" charset="0"/>
              </a:rPr>
              <a:t>r</a:t>
            </a:r>
            <a:r>
              <a:rPr sz="1200" dirty="0">
                <a:cs typeface="Arial" pitchFamily="34" charset="0"/>
              </a:rPr>
              <a:t>o</a:t>
            </a:r>
            <a:r>
              <a:rPr sz="1200" spc="-20" dirty="0">
                <a:cs typeface="Arial" pitchFamily="34" charset="0"/>
              </a:rPr>
              <a:t>f</a:t>
            </a:r>
            <a:r>
              <a:rPr sz="1200" spc="-10" dirty="0">
                <a:cs typeface="Arial" pitchFamily="34" charset="0"/>
              </a:rPr>
              <a:t>e</a:t>
            </a:r>
            <a:r>
              <a:rPr sz="1200" spc="-5" dirty="0">
                <a:cs typeface="Arial" pitchFamily="34" charset="0"/>
              </a:rPr>
              <a:t>ss</a:t>
            </a:r>
            <a:r>
              <a:rPr sz="1200" dirty="0">
                <a:cs typeface="Arial" pitchFamily="34" charset="0"/>
              </a:rPr>
              <a:t>io</a:t>
            </a:r>
            <a:r>
              <a:rPr sz="1200" spc="5" dirty="0">
                <a:cs typeface="Arial" pitchFamily="34" charset="0"/>
              </a:rPr>
              <a:t>n</a:t>
            </a:r>
            <a:r>
              <a:rPr sz="1200" dirty="0">
                <a:cs typeface="Arial" pitchFamily="34" charset="0"/>
              </a:rPr>
              <a:t>al</a:t>
            </a:r>
            <a:r>
              <a:rPr sz="1200" spc="-45" dirty="0">
                <a:cs typeface="Arial" pitchFamily="34" charset="0"/>
              </a:rPr>
              <a:t> </a:t>
            </a:r>
            <a:r>
              <a:rPr sz="1200" spc="-5" dirty="0">
                <a:cs typeface="Arial" pitchFamily="34" charset="0"/>
              </a:rPr>
              <a:t>L</a:t>
            </a:r>
            <a:r>
              <a:rPr sz="1200" spc="-10" dirty="0">
                <a:cs typeface="Arial" pitchFamily="34" charset="0"/>
              </a:rPr>
              <a:t>e</a:t>
            </a:r>
            <a:r>
              <a:rPr sz="1200" dirty="0">
                <a:cs typeface="Arial" pitchFamily="34" charset="0"/>
              </a:rPr>
              <a:t>ar</a:t>
            </a:r>
            <a:r>
              <a:rPr sz="1200" spc="5" dirty="0">
                <a:cs typeface="Arial" pitchFamily="34" charset="0"/>
              </a:rPr>
              <a:t>n</a:t>
            </a:r>
            <a:r>
              <a:rPr sz="1200" dirty="0">
                <a:cs typeface="Arial" pitchFamily="34" charset="0"/>
              </a:rPr>
              <a:t>i</a:t>
            </a:r>
            <a:r>
              <a:rPr sz="1200" spc="5" dirty="0">
                <a:cs typeface="Arial" pitchFamily="34" charset="0"/>
              </a:rPr>
              <a:t>n</a:t>
            </a:r>
            <a:r>
              <a:rPr sz="1200" spc="-10" dirty="0">
                <a:cs typeface="Arial" pitchFamily="34" charset="0"/>
              </a:rPr>
              <a:t>g</a:t>
            </a:r>
            <a:endParaRPr sz="1200" dirty="0">
              <a:cs typeface="Arial" pitchFamily="34" charset="0"/>
            </a:endParaRPr>
          </a:p>
          <a:p>
            <a:pPr marL="241300" lvl="1" indent="-114300">
              <a:lnSpc>
                <a:spcPct val="100000"/>
              </a:lnSpc>
              <a:spcBef>
                <a:spcPts val="95"/>
              </a:spcBef>
              <a:buFont typeface="Calibri"/>
              <a:buChar char="•"/>
              <a:tabLst>
                <a:tab pos="241300" algn="l"/>
              </a:tabLst>
            </a:pPr>
            <a:r>
              <a:rPr sz="1200" spc="-10" dirty="0">
                <a:cs typeface="Arial" pitchFamily="34" charset="0"/>
              </a:rPr>
              <a:t>P</a:t>
            </a:r>
            <a:r>
              <a:rPr sz="1200" spc="-30" dirty="0">
                <a:cs typeface="Arial" pitchFamily="34" charset="0"/>
              </a:rPr>
              <a:t>r</a:t>
            </a:r>
            <a:r>
              <a:rPr sz="1200" dirty="0">
                <a:cs typeface="Arial" pitchFamily="34" charset="0"/>
              </a:rPr>
              <a:t>o</a:t>
            </a:r>
            <a:r>
              <a:rPr sz="1200" spc="-20" dirty="0">
                <a:cs typeface="Arial" pitchFamily="34" charset="0"/>
              </a:rPr>
              <a:t>f</a:t>
            </a:r>
            <a:r>
              <a:rPr sz="1200" spc="-10" dirty="0">
                <a:cs typeface="Arial" pitchFamily="34" charset="0"/>
              </a:rPr>
              <a:t>e</a:t>
            </a:r>
            <a:r>
              <a:rPr sz="1200" spc="-5" dirty="0">
                <a:cs typeface="Arial" pitchFamily="34" charset="0"/>
              </a:rPr>
              <a:t>ss</a:t>
            </a:r>
            <a:r>
              <a:rPr sz="1200" dirty="0">
                <a:cs typeface="Arial" pitchFamily="34" charset="0"/>
              </a:rPr>
              <a:t>io</a:t>
            </a:r>
            <a:r>
              <a:rPr sz="1200" spc="5" dirty="0">
                <a:cs typeface="Arial" pitchFamily="34" charset="0"/>
              </a:rPr>
              <a:t>n</a:t>
            </a:r>
            <a:r>
              <a:rPr sz="1200" dirty="0">
                <a:cs typeface="Arial" pitchFamily="34" charset="0"/>
              </a:rPr>
              <a:t>al</a:t>
            </a:r>
            <a:r>
              <a:rPr sz="1200" spc="-45" dirty="0">
                <a:cs typeface="Arial" pitchFamily="34" charset="0"/>
              </a:rPr>
              <a:t> </a:t>
            </a:r>
            <a:r>
              <a:rPr sz="1200" spc="5" dirty="0">
                <a:cs typeface="Arial" pitchFamily="34" charset="0"/>
              </a:rPr>
              <a:t>D</a:t>
            </a:r>
            <a:r>
              <a:rPr sz="1200" spc="-10" dirty="0">
                <a:cs typeface="Arial" pitchFamily="34" charset="0"/>
              </a:rPr>
              <a:t>e</a:t>
            </a:r>
            <a:r>
              <a:rPr sz="1200" spc="-25" dirty="0">
                <a:cs typeface="Arial" pitchFamily="34" charset="0"/>
              </a:rPr>
              <a:t>v</a:t>
            </a:r>
            <a:r>
              <a:rPr sz="1200" spc="-10" dirty="0">
                <a:cs typeface="Arial" pitchFamily="34" charset="0"/>
              </a:rPr>
              <a:t>e</a:t>
            </a:r>
            <a:r>
              <a:rPr sz="1200" dirty="0">
                <a:cs typeface="Arial" pitchFamily="34" charset="0"/>
              </a:rPr>
              <a:t>lo</a:t>
            </a:r>
            <a:r>
              <a:rPr sz="1200" spc="5" dirty="0">
                <a:cs typeface="Arial" pitchFamily="34" charset="0"/>
              </a:rPr>
              <a:t>p</a:t>
            </a:r>
            <a:r>
              <a:rPr sz="1200" spc="-10" dirty="0">
                <a:cs typeface="Arial" pitchFamily="34" charset="0"/>
              </a:rPr>
              <a:t>men</a:t>
            </a:r>
            <a:r>
              <a:rPr sz="1200" spc="-5" dirty="0">
                <a:cs typeface="Arial" pitchFamily="34" charset="0"/>
              </a:rPr>
              <a:t>t</a:t>
            </a:r>
            <a:endParaRPr sz="1200" dirty="0">
              <a:cs typeface="Arial" pitchFamily="34" charset="0"/>
            </a:endParaRPr>
          </a:p>
          <a:p>
            <a:pPr marL="241300" lvl="1" indent="-114300">
              <a:lnSpc>
                <a:spcPct val="100000"/>
              </a:lnSpc>
              <a:spcBef>
                <a:spcPts val="95"/>
              </a:spcBef>
              <a:buFont typeface="Calibri"/>
              <a:buChar char="•"/>
              <a:tabLst>
                <a:tab pos="241300" algn="l"/>
              </a:tabLst>
            </a:pPr>
            <a:r>
              <a:rPr sz="1200" spc="5" dirty="0">
                <a:cs typeface="Arial" pitchFamily="34" charset="0"/>
              </a:rPr>
              <a:t>D</a:t>
            </a:r>
            <a:r>
              <a:rPr sz="1200" spc="-25" dirty="0">
                <a:cs typeface="Arial" pitchFamily="34" charset="0"/>
              </a:rPr>
              <a:t>a</a:t>
            </a:r>
            <a:r>
              <a:rPr sz="1200" spc="-15" dirty="0">
                <a:cs typeface="Arial" pitchFamily="34" charset="0"/>
              </a:rPr>
              <a:t>t</a:t>
            </a:r>
            <a:r>
              <a:rPr sz="1200" dirty="0">
                <a:cs typeface="Arial" pitchFamily="34" charset="0"/>
              </a:rPr>
              <a:t>a</a:t>
            </a:r>
            <a:r>
              <a:rPr sz="1200" spc="-30" dirty="0">
                <a:cs typeface="Arial" pitchFamily="34" charset="0"/>
              </a:rPr>
              <a:t> </a:t>
            </a:r>
            <a:r>
              <a:rPr sz="1200" dirty="0" smtClean="0">
                <a:cs typeface="Arial" pitchFamily="34" charset="0"/>
              </a:rPr>
              <a:t>A</a:t>
            </a:r>
            <a:r>
              <a:rPr sz="1200" spc="5" dirty="0" smtClean="0">
                <a:cs typeface="Arial" pitchFamily="34" charset="0"/>
              </a:rPr>
              <a:t>n</a:t>
            </a:r>
            <a:r>
              <a:rPr sz="1200" dirty="0" smtClean="0">
                <a:cs typeface="Arial" pitchFamily="34" charset="0"/>
              </a:rPr>
              <a:t>al</a:t>
            </a:r>
            <a:r>
              <a:rPr sz="1200" spc="-20" dirty="0" smtClean="0">
                <a:cs typeface="Arial" pitchFamily="34" charset="0"/>
              </a:rPr>
              <a:t>y</a:t>
            </a:r>
            <a:r>
              <a:rPr sz="1200" spc="-5" dirty="0" smtClean="0">
                <a:cs typeface="Arial" pitchFamily="34" charset="0"/>
              </a:rPr>
              <a:t>s</a:t>
            </a:r>
            <a:r>
              <a:rPr sz="1200" dirty="0" smtClean="0">
                <a:cs typeface="Arial" pitchFamily="34" charset="0"/>
              </a:rPr>
              <a:t>is</a:t>
            </a:r>
            <a:endParaRPr lang="en-US" sz="1200" dirty="0" smtClean="0">
              <a:cs typeface="Arial" pitchFamily="34" charset="0"/>
            </a:endParaRPr>
          </a:p>
          <a:p>
            <a:pPr marL="241300" lvl="1" indent="-114300">
              <a:lnSpc>
                <a:spcPct val="100000"/>
              </a:lnSpc>
              <a:spcBef>
                <a:spcPts val="95"/>
              </a:spcBef>
              <a:buFont typeface="Calibri"/>
              <a:buChar char="•"/>
              <a:tabLst>
                <a:tab pos="241300" algn="l"/>
              </a:tabLst>
            </a:pPr>
            <a:r>
              <a:rPr lang="en-US" sz="1200" dirty="0" smtClean="0">
                <a:cs typeface="Arial" pitchFamily="34" charset="0"/>
              </a:rPr>
              <a:t>Culture and Climate</a:t>
            </a:r>
            <a:endParaRPr sz="1200" dirty="0">
              <a:cs typeface="Arial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52101" y="4073744"/>
            <a:ext cx="2990215" cy="2360295"/>
          </a:xfrm>
          <a:custGeom>
            <a:avLst/>
            <a:gdLst/>
            <a:ahLst/>
            <a:cxnLst/>
            <a:rect l="l" t="t" r="r" b="b"/>
            <a:pathLst>
              <a:path w="2990215" h="2360295">
                <a:moveTo>
                  <a:pt x="2596769" y="0"/>
                </a:moveTo>
                <a:lnTo>
                  <a:pt x="393319" y="0"/>
                </a:lnTo>
                <a:lnTo>
                  <a:pt x="361061" y="1303"/>
                </a:lnTo>
                <a:lnTo>
                  <a:pt x="298800" y="11431"/>
                </a:lnTo>
                <a:lnTo>
                  <a:pt x="240222" y="30909"/>
                </a:lnTo>
                <a:lnTo>
                  <a:pt x="186136" y="58929"/>
                </a:lnTo>
                <a:lnTo>
                  <a:pt x="137352" y="94680"/>
                </a:lnTo>
                <a:lnTo>
                  <a:pt x="94680" y="137352"/>
                </a:lnTo>
                <a:lnTo>
                  <a:pt x="58929" y="186136"/>
                </a:lnTo>
                <a:lnTo>
                  <a:pt x="30909" y="240222"/>
                </a:lnTo>
                <a:lnTo>
                  <a:pt x="11431" y="298800"/>
                </a:lnTo>
                <a:lnTo>
                  <a:pt x="1303" y="361061"/>
                </a:lnTo>
                <a:lnTo>
                  <a:pt x="0" y="393319"/>
                </a:lnTo>
                <a:lnTo>
                  <a:pt x="0" y="1966569"/>
                </a:lnTo>
                <a:lnTo>
                  <a:pt x="5147" y="2030367"/>
                </a:lnTo>
                <a:lnTo>
                  <a:pt x="20051" y="2090887"/>
                </a:lnTo>
                <a:lnTo>
                  <a:pt x="43902" y="2147320"/>
                </a:lnTo>
                <a:lnTo>
                  <a:pt x="75888" y="2198857"/>
                </a:lnTo>
                <a:lnTo>
                  <a:pt x="115201" y="2244686"/>
                </a:lnTo>
                <a:lnTo>
                  <a:pt x="161031" y="2283999"/>
                </a:lnTo>
                <a:lnTo>
                  <a:pt x="212567" y="2315986"/>
                </a:lnTo>
                <a:lnTo>
                  <a:pt x="269001" y="2339836"/>
                </a:lnTo>
                <a:lnTo>
                  <a:pt x="329521" y="2354740"/>
                </a:lnTo>
                <a:lnTo>
                  <a:pt x="393319" y="2359888"/>
                </a:lnTo>
                <a:lnTo>
                  <a:pt x="2596769" y="2359888"/>
                </a:lnTo>
                <a:lnTo>
                  <a:pt x="2660566" y="2354740"/>
                </a:lnTo>
                <a:lnTo>
                  <a:pt x="2721086" y="2339836"/>
                </a:lnTo>
                <a:lnTo>
                  <a:pt x="2777520" y="2315986"/>
                </a:lnTo>
                <a:lnTo>
                  <a:pt x="2829056" y="2283999"/>
                </a:lnTo>
                <a:lnTo>
                  <a:pt x="2874886" y="2244686"/>
                </a:lnTo>
                <a:lnTo>
                  <a:pt x="2914199" y="2198857"/>
                </a:lnTo>
                <a:lnTo>
                  <a:pt x="2946185" y="2147320"/>
                </a:lnTo>
                <a:lnTo>
                  <a:pt x="2970036" y="2090887"/>
                </a:lnTo>
                <a:lnTo>
                  <a:pt x="2984940" y="2030367"/>
                </a:lnTo>
                <a:lnTo>
                  <a:pt x="2990088" y="1966569"/>
                </a:lnTo>
                <a:lnTo>
                  <a:pt x="2990088" y="393319"/>
                </a:lnTo>
                <a:lnTo>
                  <a:pt x="2984940" y="329521"/>
                </a:lnTo>
                <a:lnTo>
                  <a:pt x="2970036" y="269001"/>
                </a:lnTo>
                <a:lnTo>
                  <a:pt x="2946185" y="212567"/>
                </a:lnTo>
                <a:lnTo>
                  <a:pt x="2914199" y="161031"/>
                </a:lnTo>
                <a:lnTo>
                  <a:pt x="2874886" y="115201"/>
                </a:lnTo>
                <a:lnTo>
                  <a:pt x="2829056" y="75888"/>
                </a:lnTo>
                <a:lnTo>
                  <a:pt x="2777520" y="43902"/>
                </a:lnTo>
                <a:lnTo>
                  <a:pt x="2721086" y="20051"/>
                </a:lnTo>
                <a:lnTo>
                  <a:pt x="2660566" y="5147"/>
                </a:lnTo>
                <a:lnTo>
                  <a:pt x="2596769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730453" y="4141617"/>
            <a:ext cx="2442845" cy="109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520700" algn="ctr">
              <a:lnSpc>
                <a:spcPts val="4610"/>
              </a:lnSpc>
            </a:pPr>
            <a:r>
              <a:rPr lang="en-US" sz="3600" spc="-20" dirty="0" smtClean="0">
                <a:latin typeface="Calibri"/>
                <a:cs typeface="Calibri"/>
              </a:rPr>
              <a:t>Level II</a:t>
            </a:r>
            <a:r>
              <a:rPr lang="en-US" sz="3600" spc="-5" dirty="0">
                <a:latin typeface="Calibri"/>
                <a:cs typeface="Calibri"/>
              </a:rPr>
              <a:t> </a:t>
            </a:r>
            <a:r>
              <a:rPr lang="en-US" sz="3600" spc="-5" dirty="0" smtClean="0">
                <a:latin typeface="Calibri"/>
                <a:cs typeface="Calibri"/>
              </a:rPr>
              <a:t>  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Proficient Schools</a:t>
            </a:r>
            <a:endParaRPr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870700" y="5867400"/>
            <a:ext cx="1816099" cy="8540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651503" y="561466"/>
            <a:ext cx="0" cy="551815"/>
          </a:xfrm>
          <a:custGeom>
            <a:avLst/>
            <a:gdLst/>
            <a:ahLst/>
            <a:cxnLst/>
            <a:rect l="l" t="t" r="r" b="b"/>
            <a:pathLst>
              <a:path h="551815">
                <a:moveTo>
                  <a:pt x="0" y="0"/>
                </a:moveTo>
                <a:lnTo>
                  <a:pt x="0" y="551688"/>
                </a:lnTo>
              </a:path>
            </a:pathLst>
          </a:custGeom>
          <a:ln w="546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612132" y="978487"/>
            <a:ext cx="170878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0" indent="-114300">
              <a:lnSpc>
                <a:spcPct val="100000"/>
              </a:lnSpc>
              <a:buFont typeface="Arial"/>
              <a:buChar char="•"/>
              <a:tabLst>
                <a:tab pos="127000" algn="l"/>
              </a:tabLst>
            </a:pPr>
            <a:r>
              <a:rPr sz="1200" b="1" dirty="0">
                <a:latin typeface="Arial"/>
                <a:cs typeface="Arial"/>
              </a:rPr>
              <a:t>SEA</a:t>
            </a:r>
            <a:r>
              <a:rPr sz="1200" b="1" spc="-6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(</a:t>
            </a:r>
            <a:r>
              <a:rPr sz="1200" b="1" spc="-40" dirty="0">
                <a:latin typeface="Arial"/>
                <a:cs typeface="Arial"/>
              </a:rPr>
              <a:t>A</a:t>
            </a:r>
            <a:r>
              <a:rPr sz="1200" b="1" spc="-5" dirty="0">
                <a:latin typeface="Arial"/>
                <a:cs typeface="Arial"/>
              </a:rPr>
              <a:t>L</a:t>
            </a:r>
            <a:r>
              <a:rPr sz="1200" b="1" dirty="0">
                <a:latin typeface="Arial"/>
                <a:cs typeface="Arial"/>
              </a:rPr>
              <a:t>L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OP</a:t>
            </a:r>
            <a:r>
              <a:rPr sz="1200" b="1" spc="-5" dirty="0">
                <a:latin typeface="Arial"/>
                <a:cs typeface="Arial"/>
              </a:rPr>
              <a:t>T</a:t>
            </a:r>
            <a:r>
              <a:rPr sz="1200" b="1" dirty="0">
                <a:latin typeface="Arial"/>
                <a:cs typeface="Arial"/>
              </a:rPr>
              <a:t>IO</a:t>
            </a:r>
            <a:r>
              <a:rPr sz="1200" b="1" spc="-5" dirty="0">
                <a:latin typeface="Arial"/>
                <a:cs typeface="Arial"/>
              </a:rPr>
              <a:t>N</a:t>
            </a:r>
            <a:r>
              <a:rPr sz="1200" b="1" spc="-40" dirty="0">
                <a:latin typeface="Arial"/>
                <a:cs typeface="Arial"/>
              </a:rPr>
              <a:t>A</a:t>
            </a:r>
            <a:r>
              <a:rPr sz="1200" b="1" spc="-5" dirty="0">
                <a:latin typeface="Arial"/>
                <a:cs typeface="Arial"/>
              </a:rPr>
              <a:t>L)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04800" y="609598"/>
            <a:ext cx="3072765" cy="2635885"/>
          </a:xfrm>
          <a:custGeom>
            <a:avLst/>
            <a:gdLst/>
            <a:ahLst/>
            <a:cxnLst/>
            <a:rect l="l" t="t" r="r" b="b"/>
            <a:pathLst>
              <a:path w="3072765" h="2635885">
                <a:moveTo>
                  <a:pt x="0" y="439318"/>
                </a:moveTo>
                <a:lnTo>
                  <a:pt x="5749" y="368057"/>
                </a:lnTo>
                <a:lnTo>
                  <a:pt x="22396" y="300458"/>
                </a:lnTo>
                <a:lnTo>
                  <a:pt x="49035" y="237424"/>
                </a:lnTo>
                <a:lnTo>
                  <a:pt x="84761" y="179860"/>
                </a:lnTo>
                <a:lnTo>
                  <a:pt x="128671" y="128671"/>
                </a:lnTo>
                <a:lnTo>
                  <a:pt x="179860" y="84761"/>
                </a:lnTo>
                <a:lnTo>
                  <a:pt x="237424" y="49035"/>
                </a:lnTo>
                <a:lnTo>
                  <a:pt x="300458" y="22396"/>
                </a:lnTo>
                <a:lnTo>
                  <a:pt x="368057" y="5749"/>
                </a:lnTo>
                <a:lnTo>
                  <a:pt x="439318" y="0"/>
                </a:lnTo>
                <a:lnTo>
                  <a:pt x="2633065" y="0"/>
                </a:lnTo>
                <a:lnTo>
                  <a:pt x="2669097" y="1456"/>
                </a:lnTo>
                <a:lnTo>
                  <a:pt x="2704326" y="5749"/>
                </a:lnTo>
                <a:lnTo>
                  <a:pt x="2771925" y="22396"/>
                </a:lnTo>
                <a:lnTo>
                  <a:pt x="2834959" y="49035"/>
                </a:lnTo>
                <a:lnTo>
                  <a:pt x="2892523" y="84761"/>
                </a:lnTo>
                <a:lnTo>
                  <a:pt x="2943712" y="128671"/>
                </a:lnTo>
                <a:lnTo>
                  <a:pt x="2987622" y="179860"/>
                </a:lnTo>
                <a:lnTo>
                  <a:pt x="3023348" y="237424"/>
                </a:lnTo>
                <a:lnTo>
                  <a:pt x="3049987" y="300458"/>
                </a:lnTo>
                <a:lnTo>
                  <a:pt x="3066634" y="368057"/>
                </a:lnTo>
                <a:lnTo>
                  <a:pt x="3072384" y="439318"/>
                </a:lnTo>
                <a:lnTo>
                  <a:pt x="3072384" y="2196528"/>
                </a:lnTo>
                <a:lnTo>
                  <a:pt x="3070927" y="2232560"/>
                </a:lnTo>
                <a:lnTo>
                  <a:pt x="3066634" y="2267789"/>
                </a:lnTo>
                <a:lnTo>
                  <a:pt x="3049987" y="2335388"/>
                </a:lnTo>
                <a:lnTo>
                  <a:pt x="3023348" y="2398422"/>
                </a:lnTo>
                <a:lnTo>
                  <a:pt x="2987622" y="2455986"/>
                </a:lnTo>
                <a:lnTo>
                  <a:pt x="2943712" y="2507175"/>
                </a:lnTo>
                <a:lnTo>
                  <a:pt x="2892523" y="2551085"/>
                </a:lnTo>
                <a:lnTo>
                  <a:pt x="2834959" y="2586811"/>
                </a:lnTo>
                <a:lnTo>
                  <a:pt x="2771925" y="2613450"/>
                </a:lnTo>
                <a:lnTo>
                  <a:pt x="2704326" y="2630097"/>
                </a:lnTo>
                <a:lnTo>
                  <a:pt x="2633065" y="2635846"/>
                </a:lnTo>
                <a:lnTo>
                  <a:pt x="439318" y="2635846"/>
                </a:lnTo>
                <a:lnTo>
                  <a:pt x="403286" y="2634390"/>
                </a:lnTo>
                <a:lnTo>
                  <a:pt x="368057" y="2630097"/>
                </a:lnTo>
                <a:lnTo>
                  <a:pt x="300458" y="2613450"/>
                </a:lnTo>
                <a:lnTo>
                  <a:pt x="237424" y="2586811"/>
                </a:lnTo>
                <a:lnTo>
                  <a:pt x="179860" y="2551085"/>
                </a:lnTo>
                <a:lnTo>
                  <a:pt x="128671" y="2507175"/>
                </a:lnTo>
                <a:lnTo>
                  <a:pt x="84761" y="2455986"/>
                </a:lnTo>
                <a:lnTo>
                  <a:pt x="49035" y="2398422"/>
                </a:lnTo>
                <a:lnTo>
                  <a:pt x="22396" y="2335388"/>
                </a:lnTo>
                <a:lnTo>
                  <a:pt x="5749" y="2267789"/>
                </a:lnTo>
                <a:lnTo>
                  <a:pt x="0" y="2196528"/>
                </a:lnTo>
                <a:lnTo>
                  <a:pt x="0" y="439318"/>
                </a:lnTo>
                <a:close/>
              </a:path>
            </a:pathLst>
          </a:custGeom>
          <a:ln w="253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434308" y="1908316"/>
            <a:ext cx="5413375" cy="2816084"/>
          </a:xfrm>
          <a:custGeom>
            <a:avLst/>
            <a:gdLst/>
            <a:ahLst/>
            <a:cxnLst/>
            <a:rect l="l" t="t" r="r" b="b"/>
            <a:pathLst>
              <a:path w="5413375" h="2366645">
                <a:moveTo>
                  <a:pt x="5018900" y="0"/>
                </a:moveTo>
                <a:lnTo>
                  <a:pt x="0" y="0"/>
                </a:lnTo>
                <a:lnTo>
                  <a:pt x="0" y="2366060"/>
                </a:lnTo>
                <a:lnTo>
                  <a:pt x="5018900" y="2366060"/>
                </a:lnTo>
                <a:lnTo>
                  <a:pt x="5051242" y="2364753"/>
                </a:lnTo>
                <a:lnTo>
                  <a:pt x="5113666" y="2354600"/>
                </a:lnTo>
                <a:lnTo>
                  <a:pt x="5172398" y="2335071"/>
                </a:lnTo>
                <a:lnTo>
                  <a:pt x="5226625" y="2306978"/>
                </a:lnTo>
                <a:lnTo>
                  <a:pt x="5275537" y="2271134"/>
                </a:lnTo>
                <a:lnTo>
                  <a:pt x="5318321" y="2228350"/>
                </a:lnTo>
                <a:lnTo>
                  <a:pt x="5354165" y="2179438"/>
                </a:lnTo>
                <a:lnTo>
                  <a:pt x="5382258" y="2125211"/>
                </a:lnTo>
                <a:lnTo>
                  <a:pt x="5401787" y="2066479"/>
                </a:lnTo>
                <a:lnTo>
                  <a:pt x="5411940" y="2004055"/>
                </a:lnTo>
                <a:lnTo>
                  <a:pt x="5413248" y="1971713"/>
                </a:lnTo>
                <a:lnTo>
                  <a:pt x="5413248" y="394347"/>
                </a:lnTo>
                <a:lnTo>
                  <a:pt x="5408086" y="330382"/>
                </a:lnTo>
                <a:lnTo>
                  <a:pt x="5393143" y="269703"/>
                </a:lnTo>
                <a:lnTo>
                  <a:pt x="5369231" y="213122"/>
                </a:lnTo>
                <a:lnTo>
                  <a:pt x="5337161" y="161451"/>
                </a:lnTo>
                <a:lnTo>
                  <a:pt x="5297746" y="115501"/>
                </a:lnTo>
                <a:lnTo>
                  <a:pt x="5251796" y="76086"/>
                </a:lnTo>
                <a:lnTo>
                  <a:pt x="5200125" y="44016"/>
                </a:lnTo>
                <a:lnTo>
                  <a:pt x="5143544" y="20104"/>
                </a:lnTo>
                <a:lnTo>
                  <a:pt x="5082865" y="5161"/>
                </a:lnTo>
                <a:lnTo>
                  <a:pt x="50189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3863347" y="2210860"/>
            <a:ext cx="3754120" cy="24006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0">
              <a:lnSpc>
                <a:spcPct val="100000"/>
              </a:lnSpc>
              <a:tabLst>
                <a:tab pos="241300" algn="l"/>
              </a:tabLst>
            </a:pPr>
            <a:r>
              <a:rPr lang="en-US" sz="1200" b="1" dirty="0" smtClean="0">
                <a:latin typeface="Arial"/>
                <a:cs typeface="Arial"/>
              </a:rPr>
              <a:t>SEA</a:t>
            </a:r>
          </a:p>
          <a:p>
            <a:pPr marL="241300" indent="-1143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1200" dirty="0" smtClean="0">
                <a:latin typeface="Arial"/>
                <a:cs typeface="Arial"/>
              </a:rPr>
              <a:t>Gene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dirty="0" smtClean="0">
                <a:latin typeface="Arial"/>
                <a:cs typeface="Arial"/>
              </a:rPr>
              <a:t>al</a:t>
            </a:r>
            <a:r>
              <a:rPr sz="1200" spc="-25" dirty="0" smtClean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Opt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ons</a:t>
            </a:r>
          </a:p>
          <a:p>
            <a:pPr marL="241300" indent="-1143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1200" dirty="0">
                <a:latin typeface="Arial"/>
                <a:cs typeface="Arial"/>
              </a:rPr>
              <a:t>P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ess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onal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Lea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ng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(R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</a:t>
            </a:r>
            <a:r>
              <a:rPr sz="1200" spc="-5" dirty="0">
                <a:latin typeface="Arial"/>
                <a:cs typeface="Arial"/>
              </a:rPr>
              <a:t>ir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ocus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Schoo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s)</a:t>
            </a:r>
          </a:p>
          <a:p>
            <a:pPr marL="241300" indent="-114300">
              <a:lnSpc>
                <a:spcPct val="100000"/>
              </a:lnSpc>
              <a:spcBef>
                <a:spcPts val="10"/>
              </a:spcBef>
              <a:buFont typeface="Arial"/>
              <a:buChar char="•"/>
              <a:tabLst>
                <a:tab pos="241300" algn="l"/>
              </a:tabLst>
            </a:pPr>
            <a:r>
              <a:rPr sz="1200" dirty="0">
                <a:latin typeface="Arial"/>
                <a:cs typeface="Arial"/>
              </a:rPr>
              <a:t>P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ess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onal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op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ent</a:t>
            </a:r>
          </a:p>
          <a:p>
            <a:pPr marL="241300" indent="-114300">
              <a:lnSpc>
                <a:spcPct val="100000"/>
              </a:lnSpc>
              <a:spcBef>
                <a:spcPts val="10"/>
              </a:spcBef>
              <a:buFont typeface="Arial"/>
              <a:buChar char="•"/>
              <a:tabLst>
                <a:tab pos="241300" algn="l"/>
              </a:tabLst>
            </a:pPr>
            <a:r>
              <a:rPr sz="1200" spc="-40" dirty="0">
                <a:latin typeface="Arial"/>
                <a:cs typeface="Arial"/>
              </a:rPr>
              <a:t>T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 </a:t>
            </a:r>
            <a:r>
              <a:rPr sz="1200" spc="-5" dirty="0">
                <a:latin typeface="Arial"/>
                <a:cs typeface="Arial"/>
              </a:rPr>
              <a:t> (R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</a:t>
            </a:r>
            <a:r>
              <a:rPr sz="1200" spc="-5" dirty="0">
                <a:latin typeface="Arial"/>
                <a:cs typeface="Arial"/>
              </a:rPr>
              <a:t>ir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ocus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Schoo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s)</a:t>
            </a:r>
          </a:p>
          <a:p>
            <a:pPr marL="241300" indent="-114300">
              <a:lnSpc>
                <a:spcPct val="100000"/>
              </a:lnSpc>
              <a:spcBef>
                <a:spcPts val="10"/>
              </a:spcBef>
              <a:buFont typeface="Arial"/>
              <a:buChar char="•"/>
              <a:tabLst>
                <a:tab pos="241300" algn="l"/>
              </a:tabLst>
            </a:pPr>
            <a:r>
              <a:rPr sz="1200" dirty="0">
                <a:latin typeface="Arial"/>
                <a:cs typeface="Arial"/>
              </a:rPr>
              <a:t>Ea</a:t>
            </a:r>
            <a:r>
              <a:rPr sz="1200" spc="-5" dirty="0">
                <a:latin typeface="Arial"/>
                <a:cs typeface="Arial"/>
              </a:rPr>
              <a:t>rl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h</a:t>
            </a:r>
            <a:r>
              <a:rPr sz="1200" spc="-5" dirty="0">
                <a:latin typeface="Arial"/>
                <a:cs typeface="Arial"/>
              </a:rPr>
              <a:t>il</a:t>
            </a:r>
            <a:r>
              <a:rPr sz="1200" dirty="0">
                <a:latin typeface="Arial"/>
                <a:cs typeface="Arial"/>
              </a:rPr>
              <a:t>dhood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(</a:t>
            </a:r>
            <a:r>
              <a:rPr sz="1200" spc="40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he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app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op</a:t>
            </a:r>
            <a:r>
              <a:rPr sz="1200" spc="-5" dirty="0">
                <a:latin typeface="Arial"/>
                <a:cs typeface="Arial"/>
              </a:rPr>
              <a:t>ri</a:t>
            </a:r>
            <a:r>
              <a:rPr sz="1200" dirty="0">
                <a:latin typeface="Arial"/>
                <a:cs typeface="Arial"/>
              </a:rPr>
              <a:t>ate</a:t>
            </a:r>
            <a:r>
              <a:rPr sz="1200" dirty="0" smtClean="0">
                <a:latin typeface="Arial"/>
                <a:cs typeface="Arial"/>
              </a:rPr>
              <a:t>)</a:t>
            </a:r>
            <a:endParaRPr lang="en-US" sz="1200" dirty="0" smtClean="0">
              <a:latin typeface="Arial"/>
              <a:cs typeface="Arial"/>
            </a:endParaRPr>
          </a:p>
          <a:p>
            <a:pPr marL="241300" indent="-114300">
              <a:lnSpc>
                <a:spcPct val="100000"/>
              </a:lnSpc>
              <a:spcBef>
                <a:spcPts val="10"/>
              </a:spcBef>
              <a:buFont typeface="Arial"/>
              <a:buChar char="•"/>
              <a:tabLst>
                <a:tab pos="241300" algn="l"/>
              </a:tabLst>
            </a:pPr>
            <a:r>
              <a:rPr lang="en-US" sz="1200" dirty="0" smtClean="0">
                <a:latin typeface="Arial"/>
                <a:cs typeface="Arial"/>
              </a:rPr>
              <a:t>Culture and Climate</a:t>
            </a:r>
            <a:endParaRPr sz="1200" dirty="0">
              <a:latin typeface="Arial"/>
              <a:cs typeface="Arial"/>
            </a:endParaRPr>
          </a:p>
          <a:p>
            <a:pPr marL="127000" indent="-114300">
              <a:lnSpc>
                <a:spcPct val="100000"/>
              </a:lnSpc>
              <a:buFont typeface="Arial"/>
              <a:buChar char="•"/>
              <a:tabLst>
                <a:tab pos="127000" algn="l"/>
              </a:tabLst>
            </a:pPr>
            <a:r>
              <a:rPr sz="1200" b="1" spc="-5" dirty="0" smtClean="0">
                <a:latin typeface="Arial"/>
                <a:cs typeface="Arial"/>
              </a:rPr>
              <a:t>L</a:t>
            </a:r>
            <a:r>
              <a:rPr sz="1200" b="1" dirty="0" smtClean="0">
                <a:latin typeface="Arial"/>
                <a:cs typeface="Arial"/>
              </a:rPr>
              <a:t>EA</a:t>
            </a:r>
            <a:r>
              <a:rPr lang="en-US" sz="1200" b="1" dirty="0" smtClean="0">
                <a:latin typeface="Arial"/>
                <a:cs typeface="Arial"/>
              </a:rPr>
              <a:t> (All optional)</a:t>
            </a:r>
            <a:endParaRPr sz="1200" dirty="0">
              <a:latin typeface="Arial"/>
              <a:cs typeface="Arial"/>
            </a:endParaRPr>
          </a:p>
          <a:p>
            <a:pPr marL="241300" lvl="1" indent="-114300">
              <a:lnSpc>
                <a:spcPct val="100000"/>
              </a:lnSpc>
              <a:spcBef>
                <a:spcPts val="10"/>
              </a:spcBef>
              <a:buFont typeface="Arial"/>
              <a:buChar char="•"/>
              <a:tabLst>
                <a:tab pos="241300" algn="l"/>
              </a:tabLst>
            </a:pPr>
            <a:r>
              <a:rPr sz="1200" dirty="0">
                <a:latin typeface="Arial"/>
                <a:cs typeface="Arial"/>
              </a:rPr>
              <a:t>Gene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al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Opt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ons</a:t>
            </a:r>
          </a:p>
          <a:p>
            <a:pPr marL="241300" lvl="1" indent="-114300">
              <a:lnSpc>
                <a:spcPct val="100000"/>
              </a:lnSpc>
              <a:spcBef>
                <a:spcPts val="10"/>
              </a:spcBef>
              <a:buFont typeface="Arial"/>
              <a:buChar char="•"/>
              <a:tabLst>
                <a:tab pos="241300" algn="l"/>
              </a:tabLst>
            </a:pPr>
            <a:r>
              <a:rPr sz="1200" dirty="0">
                <a:latin typeface="Arial"/>
                <a:cs typeface="Arial"/>
              </a:rPr>
              <a:t>P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ess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onal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Lea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ng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(R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</a:t>
            </a:r>
            <a:r>
              <a:rPr sz="1200" spc="-5" dirty="0">
                <a:latin typeface="Arial"/>
                <a:cs typeface="Arial"/>
              </a:rPr>
              <a:t>ir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ocus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Schoo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s)</a:t>
            </a:r>
          </a:p>
          <a:p>
            <a:pPr marL="241300" lvl="1" indent="-114300">
              <a:lnSpc>
                <a:spcPct val="100000"/>
              </a:lnSpc>
              <a:spcBef>
                <a:spcPts val="10"/>
              </a:spcBef>
              <a:buFont typeface="Arial"/>
              <a:buChar char="•"/>
              <a:tabLst>
                <a:tab pos="241300" algn="l"/>
              </a:tabLst>
            </a:pPr>
            <a:r>
              <a:rPr sz="1200" dirty="0">
                <a:latin typeface="Arial"/>
                <a:cs typeface="Arial"/>
              </a:rPr>
              <a:t>P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ess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onal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D</a:t>
            </a:r>
            <a:r>
              <a:rPr sz="1200" dirty="0" smtClean="0">
                <a:latin typeface="Arial"/>
                <a:cs typeface="Arial"/>
              </a:rPr>
              <a:t>e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dirty="0" smtClean="0">
                <a:latin typeface="Arial"/>
                <a:cs typeface="Arial"/>
              </a:rPr>
              <a:t>e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dirty="0" smtClean="0">
                <a:latin typeface="Arial"/>
                <a:cs typeface="Arial"/>
              </a:rPr>
              <a:t>op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dirty="0" smtClean="0">
                <a:latin typeface="Arial"/>
                <a:cs typeface="Arial"/>
              </a:rPr>
              <a:t>ent</a:t>
            </a:r>
            <a:endParaRPr lang="en-US" sz="1200" dirty="0" smtClean="0">
              <a:latin typeface="Arial"/>
              <a:cs typeface="Arial"/>
            </a:endParaRPr>
          </a:p>
          <a:p>
            <a:pPr marL="241300" lvl="1" indent="-114300">
              <a:lnSpc>
                <a:spcPct val="100000"/>
              </a:lnSpc>
              <a:spcBef>
                <a:spcPts val="10"/>
              </a:spcBef>
              <a:buFont typeface="Arial"/>
              <a:buChar char="•"/>
              <a:tabLst>
                <a:tab pos="241300" algn="l"/>
              </a:tabLst>
            </a:pPr>
            <a:r>
              <a:rPr lang="en-US" sz="1200" dirty="0" smtClean="0">
                <a:latin typeface="Arial"/>
                <a:cs typeface="Arial"/>
              </a:rPr>
              <a:t>Data Analysis (Required for Focus Schools)</a:t>
            </a:r>
            <a:endParaRPr sz="1200" dirty="0">
              <a:latin typeface="Arial"/>
              <a:cs typeface="Arial"/>
            </a:endParaRPr>
          </a:p>
          <a:p>
            <a:pPr marL="241300" lvl="1" indent="-114300">
              <a:lnSpc>
                <a:spcPct val="100000"/>
              </a:lnSpc>
              <a:spcBef>
                <a:spcPts val="10"/>
              </a:spcBef>
              <a:buFont typeface="Arial"/>
              <a:buChar char="•"/>
              <a:tabLst>
                <a:tab pos="241300" algn="l"/>
              </a:tabLst>
            </a:pPr>
            <a:r>
              <a:rPr lang="en-US" sz="1200" spc="-5" dirty="0" smtClean="0">
                <a:latin typeface="Arial"/>
                <a:cs typeface="Arial"/>
              </a:rPr>
              <a:t>Culture and Climate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32105" y="1752600"/>
            <a:ext cx="3045460" cy="2971800"/>
          </a:xfrm>
          <a:custGeom>
            <a:avLst/>
            <a:gdLst/>
            <a:ahLst/>
            <a:cxnLst/>
            <a:rect l="l" t="t" r="r" b="b"/>
            <a:pathLst>
              <a:path w="3045460" h="2635885">
                <a:moveTo>
                  <a:pt x="2605633" y="0"/>
                </a:moveTo>
                <a:lnTo>
                  <a:pt x="439318" y="0"/>
                </a:lnTo>
                <a:lnTo>
                  <a:pt x="403286" y="1456"/>
                </a:lnTo>
                <a:lnTo>
                  <a:pt x="333743" y="12767"/>
                </a:lnTo>
                <a:lnTo>
                  <a:pt x="268313" y="34523"/>
                </a:lnTo>
                <a:lnTo>
                  <a:pt x="207902" y="65818"/>
                </a:lnTo>
                <a:lnTo>
                  <a:pt x="153412" y="105750"/>
                </a:lnTo>
                <a:lnTo>
                  <a:pt x="105750" y="153412"/>
                </a:lnTo>
                <a:lnTo>
                  <a:pt x="65818" y="207902"/>
                </a:lnTo>
                <a:lnTo>
                  <a:pt x="34523" y="268313"/>
                </a:lnTo>
                <a:lnTo>
                  <a:pt x="12767" y="333743"/>
                </a:lnTo>
                <a:lnTo>
                  <a:pt x="1456" y="403286"/>
                </a:lnTo>
                <a:lnTo>
                  <a:pt x="0" y="439318"/>
                </a:lnTo>
                <a:lnTo>
                  <a:pt x="0" y="2196528"/>
                </a:lnTo>
                <a:lnTo>
                  <a:pt x="5749" y="2267789"/>
                </a:lnTo>
                <a:lnTo>
                  <a:pt x="22396" y="2335388"/>
                </a:lnTo>
                <a:lnTo>
                  <a:pt x="49035" y="2398422"/>
                </a:lnTo>
                <a:lnTo>
                  <a:pt x="84761" y="2455986"/>
                </a:lnTo>
                <a:lnTo>
                  <a:pt x="128671" y="2507175"/>
                </a:lnTo>
                <a:lnTo>
                  <a:pt x="179860" y="2551085"/>
                </a:lnTo>
                <a:lnTo>
                  <a:pt x="237424" y="2586811"/>
                </a:lnTo>
                <a:lnTo>
                  <a:pt x="300458" y="2613450"/>
                </a:lnTo>
                <a:lnTo>
                  <a:pt x="368057" y="2630097"/>
                </a:lnTo>
                <a:lnTo>
                  <a:pt x="439318" y="2635846"/>
                </a:lnTo>
                <a:lnTo>
                  <a:pt x="2605633" y="2635846"/>
                </a:lnTo>
                <a:lnTo>
                  <a:pt x="2676894" y="2630097"/>
                </a:lnTo>
                <a:lnTo>
                  <a:pt x="2744493" y="2613450"/>
                </a:lnTo>
                <a:lnTo>
                  <a:pt x="2807527" y="2586811"/>
                </a:lnTo>
                <a:lnTo>
                  <a:pt x="2865091" y="2551085"/>
                </a:lnTo>
                <a:lnTo>
                  <a:pt x="2916280" y="2507175"/>
                </a:lnTo>
                <a:lnTo>
                  <a:pt x="2960190" y="2455986"/>
                </a:lnTo>
                <a:lnTo>
                  <a:pt x="2995916" y="2398422"/>
                </a:lnTo>
                <a:lnTo>
                  <a:pt x="3022555" y="2335388"/>
                </a:lnTo>
                <a:lnTo>
                  <a:pt x="3039202" y="2267789"/>
                </a:lnTo>
                <a:lnTo>
                  <a:pt x="3044952" y="2196528"/>
                </a:lnTo>
                <a:lnTo>
                  <a:pt x="3044952" y="439318"/>
                </a:lnTo>
                <a:lnTo>
                  <a:pt x="3039202" y="368057"/>
                </a:lnTo>
                <a:lnTo>
                  <a:pt x="3022555" y="300458"/>
                </a:lnTo>
                <a:lnTo>
                  <a:pt x="2995916" y="237424"/>
                </a:lnTo>
                <a:lnTo>
                  <a:pt x="2960190" y="179860"/>
                </a:lnTo>
                <a:lnTo>
                  <a:pt x="2916280" y="128671"/>
                </a:lnTo>
                <a:lnTo>
                  <a:pt x="2865091" y="84761"/>
                </a:lnTo>
                <a:lnTo>
                  <a:pt x="2807527" y="49035"/>
                </a:lnTo>
                <a:lnTo>
                  <a:pt x="2744493" y="22396"/>
                </a:lnTo>
                <a:lnTo>
                  <a:pt x="2676894" y="5749"/>
                </a:lnTo>
                <a:lnTo>
                  <a:pt x="2605633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582612" y="1980247"/>
            <a:ext cx="2517140" cy="11695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571500" algn="ctr"/>
            <a:r>
              <a:rPr lang="en-US" sz="3600" spc="-10" dirty="0" smtClean="0">
                <a:latin typeface="Arial"/>
                <a:cs typeface="Arial"/>
              </a:rPr>
              <a:t>Level </a:t>
            </a:r>
            <a:r>
              <a:rPr sz="3600" spc="-10" dirty="0" smtClean="0">
                <a:latin typeface="Arial"/>
                <a:cs typeface="Arial"/>
              </a:rPr>
              <a:t>III</a:t>
            </a:r>
            <a:r>
              <a:rPr lang="en-US" sz="3600" dirty="0">
                <a:latin typeface="Arial"/>
                <a:cs typeface="Arial"/>
              </a:rPr>
              <a:t> </a:t>
            </a:r>
            <a:r>
              <a:rPr lang="en-US" sz="2000" dirty="0" smtClean="0">
                <a:latin typeface="Arial"/>
                <a:cs typeface="Arial"/>
              </a:rPr>
              <a:t>Improvement Needed and </a:t>
            </a:r>
            <a:r>
              <a:rPr sz="2000" dirty="0" smtClean="0">
                <a:latin typeface="Arial"/>
                <a:cs typeface="Arial"/>
              </a:rPr>
              <a:t>Fo</a:t>
            </a:r>
            <a:r>
              <a:rPr sz="2000" spc="5" dirty="0" smtClean="0">
                <a:latin typeface="Arial"/>
                <a:cs typeface="Arial"/>
              </a:rPr>
              <a:t>c</a:t>
            </a:r>
            <a:r>
              <a:rPr sz="2000" dirty="0" smtClean="0">
                <a:latin typeface="Arial"/>
                <a:cs typeface="Arial"/>
              </a:rPr>
              <a:t>us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sz="2000" spc="-10" dirty="0" smtClean="0">
                <a:latin typeface="Arial"/>
                <a:cs typeface="Arial"/>
              </a:rPr>
              <a:t>S</a:t>
            </a:r>
            <a:r>
              <a:rPr sz="2000" spc="5" dirty="0" smtClean="0">
                <a:latin typeface="Arial"/>
                <a:cs typeface="Arial"/>
              </a:rPr>
              <a:t>c</a:t>
            </a:r>
            <a:r>
              <a:rPr sz="2000" dirty="0" smtClean="0">
                <a:latin typeface="Arial"/>
                <a:cs typeface="Arial"/>
              </a:rPr>
              <a:t>hools</a:t>
            </a:r>
            <a:endParaRPr sz="2000" dirty="0">
              <a:latin typeface="Arial"/>
              <a:cs typeface="Arial"/>
            </a:endParaRP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73050" y="146050"/>
          <a:ext cx="8686800" cy="1280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5025"/>
                <a:gridCol w="231775"/>
              </a:tblGrid>
              <a:tr h="228600">
                <a:tc>
                  <a:txBody>
                    <a:bodyPr/>
                    <a:lstStyle/>
                    <a:p>
                      <a:endParaRPr sz="4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endParaRPr sz="4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endParaRPr sz="4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endParaRPr sz="4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37600" y="15240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0"/>
                </a:moveTo>
                <a:lnTo>
                  <a:pt x="228600" y="0"/>
                </a:lnTo>
                <a:lnTo>
                  <a:pt x="228600" y="228600"/>
                </a:lnTo>
                <a:lnTo>
                  <a:pt x="0" y="22860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79400" y="152400"/>
            <a:ext cx="8455025" cy="228600"/>
          </a:xfrm>
          <a:custGeom>
            <a:avLst/>
            <a:gdLst/>
            <a:ahLst/>
            <a:cxnLst/>
            <a:rect l="l" t="t" r="r" b="b"/>
            <a:pathLst>
              <a:path w="8455025" h="228600">
                <a:moveTo>
                  <a:pt x="0" y="0"/>
                </a:moveTo>
                <a:lnTo>
                  <a:pt x="8455025" y="0"/>
                </a:lnTo>
                <a:lnTo>
                  <a:pt x="8455025" y="228600"/>
                </a:lnTo>
                <a:lnTo>
                  <a:pt x="0" y="22860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79400" y="152400"/>
            <a:ext cx="8455025" cy="228600"/>
          </a:xfrm>
          <a:custGeom>
            <a:avLst/>
            <a:gdLst/>
            <a:ahLst/>
            <a:cxnLst/>
            <a:rect l="l" t="t" r="r" b="b"/>
            <a:pathLst>
              <a:path w="8455025" h="228600">
                <a:moveTo>
                  <a:pt x="0" y="0"/>
                </a:moveTo>
                <a:lnTo>
                  <a:pt x="8455025" y="0"/>
                </a:lnTo>
                <a:lnTo>
                  <a:pt x="8455025" y="228600"/>
                </a:lnTo>
                <a:lnTo>
                  <a:pt x="0" y="2286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79400" y="381000"/>
            <a:ext cx="8455025" cy="139700"/>
          </a:xfrm>
          <a:custGeom>
            <a:avLst/>
            <a:gdLst/>
            <a:ahLst/>
            <a:cxnLst/>
            <a:rect l="l" t="t" r="r" b="b"/>
            <a:pathLst>
              <a:path w="8455025" h="139700">
                <a:moveTo>
                  <a:pt x="0" y="0"/>
                </a:moveTo>
                <a:lnTo>
                  <a:pt x="8455025" y="0"/>
                </a:lnTo>
                <a:lnTo>
                  <a:pt x="8455025" y="139700"/>
                </a:lnTo>
                <a:lnTo>
                  <a:pt x="0" y="13970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737600" y="382587"/>
            <a:ext cx="228600" cy="136525"/>
          </a:xfrm>
          <a:custGeom>
            <a:avLst/>
            <a:gdLst/>
            <a:ahLst/>
            <a:cxnLst/>
            <a:rect l="l" t="t" r="r" b="b"/>
            <a:pathLst>
              <a:path w="228600" h="136525">
                <a:moveTo>
                  <a:pt x="0" y="0"/>
                </a:moveTo>
                <a:lnTo>
                  <a:pt x="228600" y="0"/>
                </a:lnTo>
                <a:lnTo>
                  <a:pt x="228600" y="136525"/>
                </a:lnTo>
                <a:lnTo>
                  <a:pt x="0" y="136525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737600" y="382587"/>
            <a:ext cx="228600" cy="136525"/>
          </a:xfrm>
          <a:custGeom>
            <a:avLst/>
            <a:gdLst/>
            <a:ahLst/>
            <a:cxnLst/>
            <a:rect l="l" t="t" r="r" b="b"/>
            <a:pathLst>
              <a:path w="228600" h="136525">
                <a:moveTo>
                  <a:pt x="0" y="0"/>
                </a:moveTo>
                <a:lnTo>
                  <a:pt x="228600" y="0"/>
                </a:lnTo>
                <a:lnTo>
                  <a:pt x="228600" y="136525"/>
                </a:lnTo>
                <a:lnTo>
                  <a:pt x="0" y="136525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870700" y="5867400"/>
            <a:ext cx="1816099" cy="8540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541632" y="700251"/>
            <a:ext cx="5085415" cy="2835615"/>
          </a:xfrm>
          <a:custGeom>
            <a:avLst/>
            <a:gdLst/>
            <a:ahLst/>
            <a:cxnLst/>
            <a:rect l="l" t="t" r="r" b="b"/>
            <a:pathLst>
              <a:path w="5511165" h="2366645">
                <a:moveTo>
                  <a:pt x="5116436" y="0"/>
                </a:moveTo>
                <a:lnTo>
                  <a:pt x="0" y="0"/>
                </a:lnTo>
                <a:lnTo>
                  <a:pt x="0" y="2366060"/>
                </a:lnTo>
                <a:lnTo>
                  <a:pt x="5116436" y="2366060"/>
                </a:lnTo>
                <a:lnTo>
                  <a:pt x="5148778" y="2364753"/>
                </a:lnTo>
                <a:lnTo>
                  <a:pt x="5211202" y="2354600"/>
                </a:lnTo>
                <a:lnTo>
                  <a:pt x="5269934" y="2335071"/>
                </a:lnTo>
                <a:lnTo>
                  <a:pt x="5324161" y="2306978"/>
                </a:lnTo>
                <a:lnTo>
                  <a:pt x="5373073" y="2271134"/>
                </a:lnTo>
                <a:lnTo>
                  <a:pt x="5415857" y="2228350"/>
                </a:lnTo>
                <a:lnTo>
                  <a:pt x="5451701" y="2179438"/>
                </a:lnTo>
                <a:lnTo>
                  <a:pt x="5479794" y="2125211"/>
                </a:lnTo>
                <a:lnTo>
                  <a:pt x="5499323" y="2066479"/>
                </a:lnTo>
                <a:lnTo>
                  <a:pt x="5509476" y="2004055"/>
                </a:lnTo>
                <a:lnTo>
                  <a:pt x="5510784" y="1971713"/>
                </a:lnTo>
                <a:lnTo>
                  <a:pt x="5510784" y="394347"/>
                </a:lnTo>
                <a:lnTo>
                  <a:pt x="5505622" y="330382"/>
                </a:lnTo>
                <a:lnTo>
                  <a:pt x="5490679" y="269703"/>
                </a:lnTo>
                <a:lnTo>
                  <a:pt x="5466767" y="213122"/>
                </a:lnTo>
                <a:lnTo>
                  <a:pt x="5434697" y="161451"/>
                </a:lnTo>
                <a:lnTo>
                  <a:pt x="5395282" y="115501"/>
                </a:lnTo>
                <a:lnTo>
                  <a:pt x="5349332" y="76086"/>
                </a:lnTo>
                <a:lnTo>
                  <a:pt x="5297661" y="44016"/>
                </a:lnTo>
                <a:lnTo>
                  <a:pt x="5241080" y="20104"/>
                </a:lnTo>
                <a:lnTo>
                  <a:pt x="5180401" y="5161"/>
                </a:lnTo>
                <a:lnTo>
                  <a:pt x="5116436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639564" y="810243"/>
            <a:ext cx="454659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0" indent="-114300">
              <a:lnSpc>
                <a:spcPct val="100000"/>
              </a:lnSpc>
              <a:buFont typeface="Arial"/>
              <a:buChar char="•"/>
              <a:tabLst>
                <a:tab pos="127000" algn="l"/>
              </a:tabLst>
            </a:pPr>
            <a:r>
              <a:rPr sz="1200" b="1" dirty="0">
                <a:latin typeface="Arial"/>
                <a:cs typeface="Arial"/>
              </a:rPr>
              <a:t>SEA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753864" y="994647"/>
            <a:ext cx="3698875" cy="12926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0" indent="-114300">
              <a:lnSpc>
                <a:spcPct val="100000"/>
              </a:lnSpc>
              <a:buFont typeface="Arial"/>
              <a:buChar char="•"/>
              <a:tabLst>
                <a:tab pos="127000" algn="l"/>
              </a:tabLst>
            </a:pPr>
            <a:r>
              <a:rPr sz="1200" dirty="0">
                <a:latin typeface="Arial"/>
                <a:cs typeface="Arial"/>
              </a:rPr>
              <a:t>Gene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al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Opt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ons</a:t>
            </a:r>
          </a:p>
          <a:p>
            <a:pPr marL="127000" indent="-114300">
              <a:lnSpc>
                <a:spcPct val="100000"/>
              </a:lnSpc>
              <a:buFont typeface="Arial"/>
              <a:buChar char="•"/>
              <a:tabLst>
                <a:tab pos="127000" algn="l"/>
              </a:tabLst>
            </a:pPr>
            <a:r>
              <a:rPr sz="1200" dirty="0">
                <a:latin typeface="Arial"/>
                <a:cs typeface="Arial"/>
              </a:rPr>
              <a:t>P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ess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onal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Lea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ng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(R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</a:t>
            </a:r>
            <a:r>
              <a:rPr sz="1200" spc="-5" dirty="0">
                <a:latin typeface="Arial"/>
                <a:cs typeface="Arial"/>
              </a:rPr>
              <a:t>ir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</a:t>
            </a:r>
            <a:r>
              <a:rPr sz="1200" spc="-5" dirty="0">
                <a:latin typeface="Arial"/>
                <a:cs typeface="Arial"/>
              </a:rPr>
              <a:t>ri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5" dirty="0">
                <a:latin typeface="Arial"/>
                <a:cs typeface="Arial"/>
              </a:rPr>
              <a:t>ri</a:t>
            </a:r>
            <a:r>
              <a:rPr sz="1200" dirty="0">
                <a:latin typeface="Arial"/>
                <a:cs typeface="Arial"/>
              </a:rPr>
              <a:t>ty Schoo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s)</a:t>
            </a:r>
          </a:p>
          <a:p>
            <a:pPr marL="127000" indent="-114300">
              <a:lnSpc>
                <a:spcPct val="100000"/>
              </a:lnSpc>
              <a:spcBef>
                <a:spcPts val="10"/>
              </a:spcBef>
              <a:buFont typeface="Arial"/>
              <a:buChar char="•"/>
              <a:tabLst>
                <a:tab pos="127000" algn="l"/>
              </a:tabLst>
            </a:pPr>
            <a:r>
              <a:rPr sz="1200" dirty="0">
                <a:latin typeface="Arial"/>
                <a:cs typeface="Arial"/>
              </a:rPr>
              <a:t>P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ess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onal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op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ent</a:t>
            </a:r>
          </a:p>
          <a:p>
            <a:pPr marL="127000" indent="-114300">
              <a:lnSpc>
                <a:spcPct val="100000"/>
              </a:lnSpc>
              <a:spcBef>
                <a:spcPts val="10"/>
              </a:spcBef>
              <a:buFont typeface="Arial"/>
              <a:buChar char="•"/>
              <a:tabLst>
                <a:tab pos="127000" algn="l"/>
              </a:tabLst>
            </a:pPr>
            <a:r>
              <a:rPr sz="1200" spc="-40" dirty="0">
                <a:latin typeface="Arial"/>
                <a:cs typeface="Arial"/>
              </a:rPr>
              <a:t>T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 </a:t>
            </a:r>
            <a:r>
              <a:rPr sz="1200" spc="-5" dirty="0">
                <a:latin typeface="Arial"/>
                <a:cs typeface="Arial"/>
              </a:rPr>
              <a:t> (R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</a:t>
            </a:r>
            <a:r>
              <a:rPr sz="1200" spc="-5" dirty="0">
                <a:latin typeface="Arial"/>
                <a:cs typeface="Arial"/>
              </a:rPr>
              <a:t>ir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</a:t>
            </a:r>
            <a:r>
              <a:rPr sz="1200" spc="-5" dirty="0">
                <a:latin typeface="Arial"/>
                <a:cs typeface="Arial"/>
              </a:rPr>
              <a:t>ri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5" dirty="0">
                <a:latin typeface="Arial"/>
                <a:cs typeface="Arial"/>
              </a:rPr>
              <a:t>ri</a:t>
            </a:r>
            <a:r>
              <a:rPr sz="1200" dirty="0">
                <a:latin typeface="Arial"/>
                <a:cs typeface="Arial"/>
              </a:rPr>
              <a:t>ty Schoo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s)</a:t>
            </a:r>
          </a:p>
          <a:p>
            <a:pPr marL="127000" indent="-114300">
              <a:lnSpc>
                <a:spcPct val="100000"/>
              </a:lnSpc>
              <a:spcBef>
                <a:spcPts val="10"/>
              </a:spcBef>
              <a:buFont typeface="Arial"/>
              <a:buChar char="•"/>
              <a:tabLst>
                <a:tab pos="127000" algn="l"/>
              </a:tabLst>
            </a:pPr>
            <a:r>
              <a:rPr sz="1200" dirty="0">
                <a:latin typeface="Arial"/>
                <a:cs typeface="Arial"/>
              </a:rPr>
              <a:t>Ea</a:t>
            </a:r>
            <a:r>
              <a:rPr sz="1200" spc="-5" dirty="0">
                <a:latin typeface="Arial"/>
                <a:cs typeface="Arial"/>
              </a:rPr>
              <a:t>rl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h</a:t>
            </a:r>
            <a:r>
              <a:rPr sz="1200" spc="-5" dirty="0">
                <a:latin typeface="Arial"/>
                <a:cs typeface="Arial"/>
              </a:rPr>
              <a:t>il</a:t>
            </a:r>
            <a:r>
              <a:rPr sz="1200" dirty="0">
                <a:latin typeface="Arial"/>
                <a:cs typeface="Arial"/>
              </a:rPr>
              <a:t>dhood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(</a:t>
            </a:r>
            <a:r>
              <a:rPr sz="1200" spc="40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he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app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op</a:t>
            </a:r>
            <a:r>
              <a:rPr sz="1200" spc="-5" dirty="0">
                <a:latin typeface="Arial"/>
                <a:cs typeface="Arial"/>
              </a:rPr>
              <a:t>ri</a:t>
            </a:r>
            <a:r>
              <a:rPr sz="1200" dirty="0">
                <a:latin typeface="Arial"/>
                <a:cs typeface="Arial"/>
              </a:rPr>
              <a:t>ate</a:t>
            </a:r>
            <a:r>
              <a:rPr sz="1200" dirty="0" smtClean="0">
                <a:latin typeface="Arial"/>
                <a:cs typeface="Arial"/>
              </a:rPr>
              <a:t>)</a:t>
            </a:r>
            <a:endParaRPr lang="en-US" sz="1200" dirty="0" smtClean="0">
              <a:latin typeface="Arial"/>
              <a:cs typeface="Arial"/>
            </a:endParaRPr>
          </a:p>
          <a:p>
            <a:pPr marL="127000" indent="-114300">
              <a:lnSpc>
                <a:spcPct val="100000"/>
              </a:lnSpc>
              <a:spcBef>
                <a:spcPts val="10"/>
              </a:spcBef>
              <a:buFont typeface="Arial"/>
              <a:buChar char="•"/>
              <a:tabLst>
                <a:tab pos="127000" algn="l"/>
              </a:tabLst>
            </a:pPr>
            <a:r>
              <a:rPr lang="en-US" sz="1200" dirty="0" smtClean="0">
                <a:latin typeface="Arial"/>
                <a:cs typeface="Arial"/>
              </a:rPr>
              <a:t>Culture and Climate (Required for Priority Schools)</a:t>
            </a:r>
          </a:p>
          <a:p>
            <a:pPr marL="127000" indent="-114300">
              <a:lnSpc>
                <a:spcPct val="100000"/>
              </a:lnSpc>
              <a:spcBef>
                <a:spcPts val="10"/>
              </a:spcBef>
              <a:buFont typeface="Arial"/>
              <a:buChar char="•"/>
              <a:tabLst>
                <a:tab pos="127000" algn="l"/>
              </a:tabLst>
            </a:pPr>
            <a:endParaRPr sz="12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639563" y="2253614"/>
            <a:ext cx="3813175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0" indent="-114300">
              <a:lnSpc>
                <a:spcPct val="100000"/>
              </a:lnSpc>
              <a:buFont typeface="Arial"/>
              <a:buChar char="•"/>
              <a:tabLst>
                <a:tab pos="127000" algn="l"/>
              </a:tabLst>
            </a:pPr>
            <a:r>
              <a:rPr sz="1200" b="1" spc="-5" dirty="0">
                <a:latin typeface="Arial"/>
                <a:cs typeface="Arial"/>
              </a:rPr>
              <a:t>L</a:t>
            </a:r>
            <a:r>
              <a:rPr sz="1200" b="1" dirty="0">
                <a:latin typeface="Arial"/>
                <a:cs typeface="Arial"/>
              </a:rPr>
              <a:t>EA</a:t>
            </a:r>
            <a:endParaRPr sz="1200" dirty="0">
              <a:latin typeface="Arial"/>
              <a:cs typeface="Arial"/>
            </a:endParaRPr>
          </a:p>
          <a:p>
            <a:pPr marL="241300" lvl="1" indent="-114300">
              <a:lnSpc>
                <a:spcPct val="100000"/>
              </a:lnSpc>
              <a:spcBef>
                <a:spcPts val="10"/>
              </a:spcBef>
              <a:buFont typeface="Arial"/>
              <a:buChar char="•"/>
              <a:tabLst>
                <a:tab pos="241300" algn="l"/>
              </a:tabLst>
            </a:pPr>
            <a:r>
              <a:rPr sz="1200" dirty="0">
                <a:latin typeface="Arial"/>
                <a:cs typeface="Arial"/>
              </a:rPr>
              <a:t>Gene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al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Opt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ons</a:t>
            </a:r>
          </a:p>
          <a:p>
            <a:pPr marL="241300" lvl="1" indent="-114300">
              <a:lnSpc>
                <a:spcPct val="100000"/>
              </a:lnSpc>
              <a:spcBef>
                <a:spcPts val="10"/>
              </a:spcBef>
              <a:buFont typeface="Arial"/>
              <a:buChar char="•"/>
              <a:tabLst>
                <a:tab pos="241300" algn="l"/>
              </a:tabLst>
            </a:pPr>
            <a:r>
              <a:rPr sz="1200" dirty="0">
                <a:latin typeface="Arial"/>
                <a:cs typeface="Arial"/>
              </a:rPr>
              <a:t>P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ess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onal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Lea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ng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(R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</a:t>
            </a:r>
            <a:r>
              <a:rPr sz="1200" spc="-5" dirty="0">
                <a:latin typeface="Arial"/>
                <a:cs typeface="Arial"/>
              </a:rPr>
              <a:t>ir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</a:t>
            </a:r>
            <a:r>
              <a:rPr sz="1200" spc="-5" dirty="0">
                <a:latin typeface="Arial"/>
                <a:cs typeface="Arial"/>
              </a:rPr>
              <a:t>ri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5" dirty="0">
                <a:latin typeface="Arial"/>
                <a:cs typeface="Arial"/>
              </a:rPr>
              <a:t>ri</a:t>
            </a:r>
            <a:r>
              <a:rPr sz="1200" dirty="0">
                <a:latin typeface="Arial"/>
                <a:cs typeface="Arial"/>
              </a:rPr>
              <a:t>ty Schoo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s)</a:t>
            </a:r>
          </a:p>
          <a:p>
            <a:pPr marL="241300" lvl="1" indent="-114300">
              <a:lnSpc>
                <a:spcPct val="100000"/>
              </a:lnSpc>
              <a:spcBef>
                <a:spcPts val="10"/>
              </a:spcBef>
              <a:buFont typeface="Arial"/>
              <a:buChar char="•"/>
              <a:tabLst>
                <a:tab pos="241300" algn="l"/>
              </a:tabLst>
            </a:pPr>
            <a:r>
              <a:rPr sz="1200" dirty="0">
                <a:latin typeface="Arial"/>
                <a:cs typeface="Arial"/>
              </a:rPr>
              <a:t>P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ess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onal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op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ent</a:t>
            </a:r>
          </a:p>
          <a:p>
            <a:pPr marL="241300" lvl="1" indent="-114300">
              <a:lnSpc>
                <a:spcPct val="100000"/>
              </a:lnSpc>
              <a:spcBef>
                <a:spcPts val="10"/>
              </a:spcBef>
              <a:buFont typeface="Arial"/>
              <a:buChar char="•"/>
              <a:tabLst>
                <a:tab pos="241300" algn="l"/>
              </a:tabLst>
            </a:pPr>
            <a:r>
              <a:rPr sz="1200" spc="-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ata</a:t>
            </a:r>
            <a:r>
              <a:rPr sz="1200" spc="-8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Ana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-5" dirty="0">
                <a:latin typeface="Arial"/>
                <a:cs typeface="Arial"/>
              </a:rPr>
              <a:t>(R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</a:t>
            </a:r>
            <a:r>
              <a:rPr sz="1200" spc="-5" dirty="0">
                <a:latin typeface="Arial"/>
                <a:cs typeface="Arial"/>
              </a:rPr>
              <a:t>ir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</a:t>
            </a:r>
            <a:r>
              <a:rPr sz="1200" spc="-5" dirty="0">
                <a:latin typeface="Arial"/>
                <a:cs typeface="Arial"/>
              </a:rPr>
              <a:t>ri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5" dirty="0">
                <a:latin typeface="Arial"/>
                <a:cs typeface="Arial"/>
              </a:rPr>
              <a:t>ri</a:t>
            </a:r>
            <a:r>
              <a:rPr sz="1200" dirty="0">
                <a:latin typeface="Arial"/>
                <a:cs typeface="Arial"/>
              </a:rPr>
              <a:t>ty Schoo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dirty="0" smtClean="0">
                <a:latin typeface="Arial"/>
                <a:cs typeface="Arial"/>
              </a:rPr>
              <a:t>)</a:t>
            </a:r>
            <a:endParaRPr lang="en-US" sz="1200" dirty="0" smtClean="0">
              <a:latin typeface="Arial"/>
              <a:cs typeface="Arial"/>
            </a:endParaRPr>
          </a:p>
          <a:p>
            <a:pPr marL="241300" lvl="1" indent="-114300">
              <a:lnSpc>
                <a:spcPct val="100000"/>
              </a:lnSpc>
              <a:spcBef>
                <a:spcPts val="10"/>
              </a:spcBef>
              <a:buFont typeface="Arial"/>
              <a:buChar char="•"/>
              <a:tabLst>
                <a:tab pos="241300" algn="l"/>
              </a:tabLst>
            </a:pPr>
            <a:r>
              <a:rPr lang="en-US" sz="1200" dirty="0" smtClean="0">
                <a:latin typeface="Arial"/>
                <a:cs typeface="Arial"/>
              </a:rPr>
              <a:t>Culture and Climate (Required for Priority Schools)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04800" y="533398"/>
            <a:ext cx="3100070" cy="2971802"/>
          </a:xfrm>
          <a:custGeom>
            <a:avLst/>
            <a:gdLst/>
            <a:ahLst/>
            <a:cxnLst/>
            <a:rect l="l" t="t" r="r" b="b"/>
            <a:pathLst>
              <a:path w="3100070" h="2635885">
                <a:moveTo>
                  <a:pt x="2660497" y="0"/>
                </a:moveTo>
                <a:lnTo>
                  <a:pt x="439318" y="0"/>
                </a:lnTo>
                <a:lnTo>
                  <a:pt x="403286" y="1456"/>
                </a:lnTo>
                <a:lnTo>
                  <a:pt x="333743" y="12767"/>
                </a:lnTo>
                <a:lnTo>
                  <a:pt x="268313" y="34523"/>
                </a:lnTo>
                <a:lnTo>
                  <a:pt x="207902" y="65818"/>
                </a:lnTo>
                <a:lnTo>
                  <a:pt x="153412" y="105750"/>
                </a:lnTo>
                <a:lnTo>
                  <a:pt x="105750" y="153412"/>
                </a:lnTo>
                <a:lnTo>
                  <a:pt x="65818" y="207902"/>
                </a:lnTo>
                <a:lnTo>
                  <a:pt x="34523" y="268313"/>
                </a:lnTo>
                <a:lnTo>
                  <a:pt x="12767" y="333743"/>
                </a:lnTo>
                <a:lnTo>
                  <a:pt x="1456" y="403286"/>
                </a:lnTo>
                <a:lnTo>
                  <a:pt x="0" y="439318"/>
                </a:lnTo>
                <a:lnTo>
                  <a:pt x="0" y="2196528"/>
                </a:lnTo>
                <a:lnTo>
                  <a:pt x="5749" y="2267789"/>
                </a:lnTo>
                <a:lnTo>
                  <a:pt x="22396" y="2335388"/>
                </a:lnTo>
                <a:lnTo>
                  <a:pt x="49035" y="2398422"/>
                </a:lnTo>
                <a:lnTo>
                  <a:pt x="84761" y="2455986"/>
                </a:lnTo>
                <a:lnTo>
                  <a:pt x="128671" y="2507175"/>
                </a:lnTo>
                <a:lnTo>
                  <a:pt x="179860" y="2551085"/>
                </a:lnTo>
                <a:lnTo>
                  <a:pt x="237424" y="2586811"/>
                </a:lnTo>
                <a:lnTo>
                  <a:pt x="300458" y="2613450"/>
                </a:lnTo>
                <a:lnTo>
                  <a:pt x="368057" y="2630097"/>
                </a:lnTo>
                <a:lnTo>
                  <a:pt x="439318" y="2635846"/>
                </a:lnTo>
                <a:lnTo>
                  <a:pt x="2660497" y="2635846"/>
                </a:lnTo>
                <a:lnTo>
                  <a:pt x="2731758" y="2630097"/>
                </a:lnTo>
                <a:lnTo>
                  <a:pt x="2799357" y="2613450"/>
                </a:lnTo>
                <a:lnTo>
                  <a:pt x="2862391" y="2586811"/>
                </a:lnTo>
                <a:lnTo>
                  <a:pt x="2919955" y="2551085"/>
                </a:lnTo>
                <a:lnTo>
                  <a:pt x="2971144" y="2507175"/>
                </a:lnTo>
                <a:lnTo>
                  <a:pt x="3015054" y="2455986"/>
                </a:lnTo>
                <a:lnTo>
                  <a:pt x="3050780" y="2398422"/>
                </a:lnTo>
                <a:lnTo>
                  <a:pt x="3077419" y="2335388"/>
                </a:lnTo>
                <a:lnTo>
                  <a:pt x="3094066" y="2267789"/>
                </a:lnTo>
                <a:lnTo>
                  <a:pt x="3099816" y="2196528"/>
                </a:lnTo>
                <a:lnTo>
                  <a:pt x="3099816" y="439318"/>
                </a:lnTo>
                <a:lnTo>
                  <a:pt x="3094066" y="368057"/>
                </a:lnTo>
                <a:lnTo>
                  <a:pt x="3077419" y="300458"/>
                </a:lnTo>
                <a:lnTo>
                  <a:pt x="3050780" y="237424"/>
                </a:lnTo>
                <a:lnTo>
                  <a:pt x="3015054" y="179860"/>
                </a:lnTo>
                <a:lnTo>
                  <a:pt x="2971144" y="128671"/>
                </a:lnTo>
                <a:lnTo>
                  <a:pt x="2919955" y="84761"/>
                </a:lnTo>
                <a:lnTo>
                  <a:pt x="2862391" y="49035"/>
                </a:lnTo>
                <a:lnTo>
                  <a:pt x="2799357" y="22396"/>
                </a:lnTo>
                <a:lnTo>
                  <a:pt x="2731758" y="5749"/>
                </a:lnTo>
                <a:lnTo>
                  <a:pt x="2660497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508391" y="817992"/>
            <a:ext cx="2768210" cy="6437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24865" marR="5080" indent="-783590" algn="l">
              <a:lnSpc>
                <a:spcPts val="2380"/>
              </a:lnSpc>
            </a:pPr>
            <a:r>
              <a:rPr lang="en-US" sz="3600" spc="-5" dirty="0" smtClean="0">
                <a:solidFill>
                  <a:srgbClr val="000000"/>
                </a:solidFill>
              </a:rPr>
              <a:t>Level IV</a:t>
            </a:r>
            <a:br>
              <a:rPr lang="en-US" sz="3600" spc="-5" dirty="0" smtClean="0">
                <a:solidFill>
                  <a:srgbClr val="000000"/>
                </a:solidFill>
              </a:rPr>
            </a:br>
            <a:endParaRPr sz="3600" dirty="0"/>
          </a:p>
        </p:txBody>
      </p:sp>
      <p:sp>
        <p:nvSpPr>
          <p:cNvPr id="19" name="object 19"/>
          <p:cNvSpPr txBox="1"/>
          <p:nvPr/>
        </p:nvSpPr>
        <p:spPr>
          <a:xfrm>
            <a:off x="508390" y="1143000"/>
            <a:ext cx="2235200" cy="923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7780"/>
            <a:r>
              <a:rPr sz="2000" dirty="0">
                <a:latin typeface="Arial"/>
                <a:cs typeface="Arial"/>
              </a:rPr>
              <a:t>Underper</a:t>
            </a:r>
            <a:r>
              <a:rPr sz="2000" spc="-5" dirty="0">
                <a:latin typeface="Arial"/>
                <a:cs typeface="Arial"/>
              </a:rPr>
              <a:t>f</a:t>
            </a:r>
            <a:r>
              <a:rPr sz="2000" dirty="0">
                <a:latin typeface="Arial"/>
                <a:cs typeface="Arial"/>
              </a:rPr>
              <a:t>or</a:t>
            </a:r>
            <a:r>
              <a:rPr sz="2000" spc="-15" dirty="0">
                <a:latin typeface="Arial"/>
                <a:cs typeface="Arial"/>
              </a:rPr>
              <a:t>m</a:t>
            </a:r>
            <a:r>
              <a:rPr sz="2000" dirty="0">
                <a:latin typeface="Arial"/>
                <a:cs typeface="Arial"/>
              </a:rPr>
              <a:t>ing </a:t>
            </a:r>
            <a:r>
              <a:rPr sz="2000" dirty="0" smtClean="0">
                <a:latin typeface="Arial"/>
                <a:cs typeface="Arial"/>
              </a:rPr>
              <a:t>Schools</a:t>
            </a:r>
            <a:r>
              <a:rPr lang="en-US" sz="2000" dirty="0" smtClean="0">
                <a:latin typeface="Arial"/>
                <a:cs typeface="Arial"/>
              </a:rPr>
              <a:t> and </a:t>
            </a:r>
            <a:endParaRPr sz="2000" dirty="0">
              <a:latin typeface="Arial"/>
              <a:cs typeface="Arial"/>
            </a:endParaRPr>
          </a:p>
          <a:p>
            <a:pPr marL="12700"/>
            <a:r>
              <a:rPr sz="2000" dirty="0" smtClean="0">
                <a:latin typeface="Arial"/>
                <a:cs typeface="Arial"/>
              </a:rPr>
              <a:t>Priori</a:t>
            </a:r>
            <a:r>
              <a:rPr sz="2000" spc="-5" dirty="0" smtClean="0">
                <a:latin typeface="Arial"/>
                <a:cs typeface="Arial"/>
              </a:rPr>
              <a:t>t</a:t>
            </a:r>
            <a:r>
              <a:rPr sz="2000" dirty="0" smtClean="0">
                <a:latin typeface="Arial"/>
                <a:cs typeface="Arial"/>
              </a:rPr>
              <a:t>y</a:t>
            </a:r>
            <a:r>
              <a:rPr sz="2000" spc="-15" dirty="0" smtClean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Schools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764540" y="3575251"/>
            <a:ext cx="7892415" cy="27699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endParaRPr lang="en-US" sz="1800" i="1" dirty="0" smtClean="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1800" i="1" dirty="0" smtClean="0">
                <a:latin typeface="Times New Roman"/>
                <a:cs typeface="Times New Roman"/>
              </a:rPr>
              <a:t>Not</a:t>
            </a:r>
            <a:r>
              <a:rPr sz="1800" i="1" spc="5" dirty="0" smtClean="0">
                <a:latin typeface="Times New Roman"/>
                <a:cs typeface="Times New Roman"/>
              </a:rPr>
              <a:t>e</a:t>
            </a:r>
            <a:r>
              <a:rPr sz="1800" i="1" dirty="0">
                <a:latin typeface="Times New Roman"/>
                <a:cs typeface="Times New Roman"/>
              </a:rPr>
              <a:t>: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All</a:t>
            </a:r>
            <a:r>
              <a:rPr sz="1800" i="1" spc="-5" dirty="0">
                <a:latin typeface="Times New Roman"/>
                <a:cs typeface="Times New Roman"/>
              </a:rPr>
              <a:t> s</a:t>
            </a:r>
            <a:r>
              <a:rPr sz="1800" i="1" dirty="0">
                <a:latin typeface="Times New Roman"/>
                <a:cs typeface="Times New Roman"/>
              </a:rPr>
              <a:t>uppo</a:t>
            </a:r>
            <a:r>
              <a:rPr sz="1800" i="1" spc="-5" dirty="0">
                <a:latin typeface="Times New Roman"/>
                <a:cs typeface="Times New Roman"/>
              </a:rPr>
              <a:t>r</a:t>
            </a:r>
            <a:r>
              <a:rPr sz="1800" i="1" dirty="0">
                <a:latin typeface="Times New Roman"/>
                <a:cs typeface="Times New Roman"/>
              </a:rPr>
              <a:t>ts for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non-</a:t>
            </a:r>
            <a:r>
              <a:rPr sz="1800" i="1" spc="-105" dirty="0">
                <a:latin typeface="Times New Roman"/>
                <a:cs typeface="Times New Roman"/>
              </a:rPr>
              <a:t>T</a:t>
            </a:r>
            <a:r>
              <a:rPr sz="1800" i="1" dirty="0">
                <a:latin typeface="Times New Roman"/>
                <a:cs typeface="Times New Roman"/>
              </a:rPr>
              <a:t>itle I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</a:t>
            </a:r>
            <a:r>
              <a:rPr sz="1800" i="1" spc="5" dirty="0">
                <a:latin typeface="Times New Roman"/>
                <a:cs typeface="Times New Roman"/>
              </a:rPr>
              <a:t>c</a:t>
            </a:r>
            <a:r>
              <a:rPr sz="1800" i="1" dirty="0">
                <a:latin typeface="Times New Roman"/>
                <a:cs typeface="Times New Roman"/>
              </a:rPr>
              <a:t>hools a</a:t>
            </a:r>
            <a:r>
              <a:rPr sz="1800" i="1" spc="-80" dirty="0">
                <a:latin typeface="Times New Roman"/>
                <a:cs typeface="Times New Roman"/>
              </a:rPr>
              <a:t>r</a:t>
            </a:r>
            <a:r>
              <a:rPr sz="1800" i="1" dirty="0">
                <a:latin typeface="Times New Roman"/>
                <a:cs typeface="Times New Roman"/>
              </a:rPr>
              <a:t>e optional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at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this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ti</a:t>
            </a:r>
            <a:r>
              <a:rPr sz="1800" i="1" spc="-5" dirty="0">
                <a:latin typeface="Times New Roman"/>
                <a:cs typeface="Times New Roman"/>
              </a:rPr>
              <a:t>m</a:t>
            </a:r>
            <a:r>
              <a:rPr sz="1800" i="1" dirty="0">
                <a:latin typeface="Times New Roman"/>
                <a:cs typeface="Times New Roman"/>
              </a:rPr>
              <a:t>e b</a:t>
            </a:r>
            <a:r>
              <a:rPr sz="1800" i="1" spc="5" dirty="0">
                <a:latin typeface="Times New Roman"/>
                <a:cs typeface="Times New Roman"/>
              </a:rPr>
              <a:t>ec</a:t>
            </a:r>
            <a:r>
              <a:rPr sz="1800" i="1" dirty="0">
                <a:latin typeface="Times New Roman"/>
                <a:cs typeface="Times New Roman"/>
              </a:rPr>
              <a:t>au</a:t>
            </a:r>
            <a:r>
              <a:rPr sz="1800" i="1" spc="-5" dirty="0">
                <a:latin typeface="Times New Roman"/>
                <a:cs typeface="Times New Roman"/>
              </a:rPr>
              <a:t>s</a:t>
            </a:r>
            <a:r>
              <a:rPr sz="1800" i="1" dirty="0">
                <a:latin typeface="Times New Roman"/>
                <a:cs typeface="Times New Roman"/>
              </a:rPr>
              <a:t>e the a</a:t>
            </a:r>
            <a:r>
              <a:rPr sz="1800" i="1" spc="5" dirty="0">
                <a:latin typeface="Times New Roman"/>
                <a:cs typeface="Times New Roman"/>
              </a:rPr>
              <a:t>cc</a:t>
            </a:r>
            <a:r>
              <a:rPr sz="1800" i="1" dirty="0">
                <a:latin typeface="Times New Roman"/>
                <a:cs typeface="Times New Roman"/>
              </a:rPr>
              <a:t>ountability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</a:t>
            </a:r>
            <a:r>
              <a:rPr sz="1800" i="1" dirty="0">
                <a:latin typeface="Times New Roman"/>
                <a:cs typeface="Times New Roman"/>
              </a:rPr>
              <a:t>od</a:t>
            </a:r>
            <a:r>
              <a:rPr sz="1800" i="1" spc="5" dirty="0">
                <a:latin typeface="Times New Roman"/>
                <a:cs typeface="Times New Roman"/>
              </a:rPr>
              <a:t>e</a:t>
            </a:r>
            <a:r>
              <a:rPr sz="1800" i="1" dirty="0">
                <a:latin typeface="Times New Roman"/>
                <a:cs typeface="Times New Roman"/>
              </a:rPr>
              <a:t>l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is </a:t>
            </a:r>
            <a:r>
              <a:rPr sz="1800" i="1" spc="-5" dirty="0">
                <a:latin typeface="Times New Roman"/>
                <a:cs typeface="Times New Roman"/>
              </a:rPr>
              <a:t>s</a:t>
            </a:r>
            <a:r>
              <a:rPr sz="1800" i="1" dirty="0">
                <a:latin typeface="Times New Roman"/>
                <a:cs typeface="Times New Roman"/>
              </a:rPr>
              <a:t>till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und</a:t>
            </a:r>
            <a:r>
              <a:rPr sz="1800" i="1" spc="5" dirty="0">
                <a:latin typeface="Times New Roman"/>
                <a:cs typeface="Times New Roman"/>
              </a:rPr>
              <a:t>e</a:t>
            </a:r>
            <a:r>
              <a:rPr sz="1800" i="1" dirty="0">
                <a:latin typeface="Times New Roman"/>
                <a:cs typeface="Times New Roman"/>
              </a:rPr>
              <a:t>r d</a:t>
            </a:r>
            <a:r>
              <a:rPr sz="1800" i="1" spc="5" dirty="0">
                <a:latin typeface="Times New Roman"/>
                <a:cs typeface="Times New Roman"/>
              </a:rPr>
              <a:t>eve</a:t>
            </a:r>
            <a:r>
              <a:rPr sz="1800" i="1" dirty="0">
                <a:latin typeface="Times New Roman"/>
                <a:cs typeface="Times New Roman"/>
              </a:rPr>
              <a:t>lop</a:t>
            </a:r>
            <a:r>
              <a:rPr sz="1800" i="1" spc="-5" dirty="0">
                <a:latin typeface="Times New Roman"/>
                <a:cs typeface="Times New Roman"/>
              </a:rPr>
              <a:t>m</a:t>
            </a:r>
            <a:r>
              <a:rPr sz="1800" i="1" spc="5" dirty="0">
                <a:latin typeface="Times New Roman"/>
                <a:cs typeface="Times New Roman"/>
              </a:rPr>
              <a:t>e</a:t>
            </a:r>
            <a:r>
              <a:rPr sz="1800" i="1" dirty="0">
                <a:latin typeface="Times New Roman"/>
                <a:cs typeface="Times New Roman"/>
              </a:rPr>
              <a:t>nt.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O</a:t>
            </a:r>
            <a:r>
              <a:rPr sz="1800" i="1" dirty="0">
                <a:latin typeface="Times New Roman"/>
                <a:cs typeface="Times New Roman"/>
              </a:rPr>
              <a:t>n</a:t>
            </a:r>
            <a:r>
              <a:rPr sz="1800" i="1" spc="5" dirty="0">
                <a:latin typeface="Times New Roman"/>
                <a:cs typeface="Times New Roman"/>
              </a:rPr>
              <a:t>c</a:t>
            </a:r>
            <a:r>
              <a:rPr sz="1800" i="1" dirty="0">
                <a:latin typeface="Times New Roman"/>
                <a:cs typeface="Times New Roman"/>
              </a:rPr>
              <a:t>e the </a:t>
            </a:r>
            <a:r>
              <a:rPr sz="1800" i="1" spc="-5" dirty="0">
                <a:latin typeface="Times New Roman"/>
                <a:cs typeface="Times New Roman"/>
              </a:rPr>
              <a:t>m</a:t>
            </a:r>
            <a:r>
              <a:rPr sz="1800" i="1" dirty="0">
                <a:latin typeface="Times New Roman"/>
                <a:cs typeface="Times New Roman"/>
              </a:rPr>
              <a:t>od</a:t>
            </a:r>
            <a:r>
              <a:rPr sz="1800" i="1" spc="5" dirty="0">
                <a:latin typeface="Times New Roman"/>
                <a:cs typeface="Times New Roman"/>
              </a:rPr>
              <a:t>e</a:t>
            </a:r>
            <a:r>
              <a:rPr sz="1800" i="1" dirty="0">
                <a:latin typeface="Times New Roman"/>
                <a:cs typeface="Times New Roman"/>
              </a:rPr>
              <a:t>l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has b</a:t>
            </a:r>
            <a:r>
              <a:rPr sz="1800" i="1" spc="5" dirty="0">
                <a:latin typeface="Times New Roman"/>
                <a:cs typeface="Times New Roman"/>
              </a:rPr>
              <a:t>ee</a:t>
            </a:r>
            <a:r>
              <a:rPr sz="1800" i="1" dirty="0">
                <a:latin typeface="Times New Roman"/>
                <a:cs typeface="Times New Roman"/>
              </a:rPr>
              <a:t>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5" dirty="0">
                <a:latin typeface="Times New Roman"/>
                <a:cs typeface="Times New Roman"/>
              </a:rPr>
              <a:t>c</a:t>
            </a:r>
            <a:r>
              <a:rPr sz="1800" i="1" dirty="0">
                <a:latin typeface="Times New Roman"/>
                <a:cs typeface="Times New Roman"/>
              </a:rPr>
              <a:t>o</a:t>
            </a:r>
            <a:r>
              <a:rPr sz="1800" i="1" spc="-5" dirty="0">
                <a:latin typeface="Times New Roman"/>
                <a:cs typeface="Times New Roman"/>
              </a:rPr>
              <a:t>m</a:t>
            </a:r>
            <a:r>
              <a:rPr sz="1800" i="1" dirty="0">
                <a:latin typeface="Times New Roman"/>
                <a:cs typeface="Times New Roman"/>
              </a:rPr>
              <a:t>pl</a:t>
            </a:r>
            <a:r>
              <a:rPr sz="1800" i="1" spc="5" dirty="0">
                <a:latin typeface="Times New Roman"/>
                <a:cs typeface="Times New Roman"/>
              </a:rPr>
              <a:t>e</a:t>
            </a:r>
            <a:r>
              <a:rPr sz="1800" i="1" dirty="0">
                <a:latin typeface="Times New Roman"/>
                <a:cs typeface="Times New Roman"/>
              </a:rPr>
              <a:t>t</a:t>
            </a:r>
            <a:r>
              <a:rPr sz="1800" i="1" spc="5" dirty="0">
                <a:latin typeface="Times New Roman"/>
                <a:cs typeface="Times New Roman"/>
              </a:rPr>
              <a:t>e</a:t>
            </a:r>
            <a:r>
              <a:rPr sz="1800" i="1" dirty="0">
                <a:latin typeface="Times New Roman"/>
                <a:cs typeface="Times New Roman"/>
              </a:rPr>
              <a:t>, </a:t>
            </a:r>
            <a:r>
              <a:rPr sz="1800" i="1" spc="-5" dirty="0">
                <a:latin typeface="Times New Roman"/>
                <a:cs typeface="Times New Roman"/>
              </a:rPr>
              <a:t>s</a:t>
            </a:r>
            <a:r>
              <a:rPr sz="1800" i="1" dirty="0">
                <a:latin typeface="Times New Roman"/>
                <a:cs typeface="Times New Roman"/>
              </a:rPr>
              <a:t>o</a:t>
            </a:r>
            <a:r>
              <a:rPr sz="1800" i="1" spc="-5" dirty="0">
                <a:latin typeface="Times New Roman"/>
                <a:cs typeface="Times New Roman"/>
              </a:rPr>
              <a:t>m</a:t>
            </a:r>
            <a:r>
              <a:rPr sz="1800" i="1" dirty="0">
                <a:latin typeface="Times New Roman"/>
                <a:cs typeface="Times New Roman"/>
              </a:rPr>
              <a:t>e </a:t>
            </a:r>
            <a:r>
              <a:rPr sz="1800" i="1" spc="-5" dirty="0">
                <a:latin typeface="Times New Roman"/>
                <a:cs typeface="Times New Roman"/>
              </a:rPr>
              <a:t>s</a:t>
            </a:r>
            <a:r>
              <a:rPr sz="1800" i="1" dirty="0">
                <a:latin typeface="Times New Roman"/>
                <a:cs typeface="Times New Roman"/>
              </a:rPr>
              <a:t>uppo</a:t>
            </a:r>
            <a:r>
              <a:rPr sz="1800" i="1" spc="-5" dirty="0">
                <a:latin typeface="Times New Roman"/>
                <a:cs typeface="Times New Roman"/>
              </a:rPr>
              <a:t>r</a:t>
            </a:r>
            <a:r>
              <a:rPr sz="1800" i="1" dirty="0">
                <a:latin typeface="Times New Roman"/>
                <a:cs typeface="Times New Roman"/>
              </a:rPr>
              <a:t>ts will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spc="-80" dirty="0">
                <a:latin typeface="Times New Roman"/>
                <a:cs typeface="Times New Roman"/>
              </a:rPr>
              <a:t>r</a:t>
            </a:r>
            <a:r>
              <a:rPr sz="1800" i="1" spc="5" dirty="0">
                <a:latin typeface="Times New Roman"/>
                <a:cs typeface="Times New Roman"/>
              </a:rPr>
              <a:t>e</a:t>
            </a:r>
            <a:r>
              <a:rPr sz="1800" i="1" spc="-5" dirty="0">
                <a:latin typeface="Times New Roman"/>
                <a:cs typeface="Times New Roman"/>
              </a:rPr>
              <a:t>m</a:t>
            </a:r>
            <a:r>
              <a:rPr sz="1800" i="1" dirty="0">
                <a:latin typeface="Times New Roman"/>
                <a:cs typeface="Times New Roman"/>
              </a:rPr>
              <a:t>ain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optional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and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oth</a:t>
            </a:r>
            <a:r>
              <a:rPr sz="1800" i="1" spc="5" dirty="0">
                <a:latin typeface="Times New Roman"/>
                <a:cs typeface="Times New Roman"/>
              </a:rPr>
              <a:t>e</a:t>
            </a:r>
            <a:r>
              <a:rPr sz="1800" i="1" spc="-5" dirty="0">
                <a:latin typeface="Times New Roman"/>
                <a:cs typeface="Times New Roman"/>
              </a:rPr>
              <a:t>r</a:t>
            </a:r>
            <a:r>
              <a:rPr sz="1800" i="1" dirty="0">
                <a:latin typeface="Times New Roman"/>
                <a:cs typeface="Times New Roman"/>
              </a:rPr>
              <a:t>s will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</a:t>
            </a:r>
            <a:r>
              <a:rPr sz="1800" i="1" spc="5" dirty="0">
                <a:latin typeface="Times New Roman"/>
                <a:cs typeface="Times New Roman"/>
              </a:rPr>
              <a:t>ec</a:t>
            </a:r>
            <a:r>
              <a:rPr sz="1800" i="1" dirty="0">
                <a:latin typeface="Times New Roman"/>
                <a:cs typeface="Times New Roman"/>
              </a:rPr>
              <a:t>o</a:t>
            </a:r>
            <a:r>
              <a:rPr sz="1800" i="1" spc="-5" dirty="0">
                <a:latin typeface="Times New Roman"/>
                <a:cs typeface="Times New Roman"/>
              </a:rPr>
              <a:t>m</a:t>
            </a:r>
            <a:r>
              <a:rPr sz="1800" i="1" dirty="0">
                <a:latin typeface="Times New Roman"/>
                <a:cs typeface="Times New Roman"/>
              </a:rPr>
              <a:t>e </a:t>
            </a:r>
            <a:r>
              <a:rPr sz="1800" i="1" spc="-5" dirty="0">
                <a:latin typeface="Times New Roman"/>
                <a:cs typeface="Times New Roman"/>
              </a:rPr>
              <a:t>m</a:t>
            </a:r>
            <a:r>
              <a:rPr sz="1800" i="1" dirty="0">
                <a:latin typeface="Times New Roman"/>
                <a:cs typeface="Times New Roman"/>
              </a:rPr>
              <a:t>andato</a:t>
            </a:r>
            <a:r>
              <a:rPr sz="1800" i="1" spc="-5" dirty="0">
                <a:latin typeface="Times New Roman"/>
                <a:cs typeface="Times New Roman"/>
              </a:rPr>
              <a:t>r</a:t>
            </a:r>
            <a:r>
              <a:rPr sz="1800" i="1" spc="-95" dirty="0">
                <a:latin typeface="Times New Roman"/>
                <a:cs typeface="Times New Roman"/>
              </a:rPr>
              <a:t>y</a:t>
            </a:r>
            <a:r>
              <a:rPr sz="1800" i="1" dirty="0">
                <a:latin typeface="Times New Roman"/>
                <a:cs typeface="Times New Roman"/>
              </a:rPr>
              <a:t>. Ma</a:t>
            </a:r>
            <a:r>
              <a:rPr sz="1800" i="1" spc="-5" dirty="0">
                <a:latin typeface="Times New Roman"/>
                <a:cs typeface="Times New Roman"/>
              </a:rPr>
              <a:t>r</a:t>
            </a:r>
            <a:r>
              <a:rPr sz="1800" i="1" spc="5" dirty="0">
                <a:latin typeface="Times New Roman"/>
                <a:cs typeface="Times New Roman"/>
              </a:rPr>
              <a:t>y</a:t>
            </a:r>
            <a:r>
              <a:rPr sz="1800" i="1" dirty="0">
                <a:latin typeface="Times New Roman"/>
                <a:cs typeface="Times New Roman"/>
              </a:rPr>
              <a:t>land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will </a:t>
            </a:r>
            <a:r>
              <a:rPr sz="1800" i="1" spc="-80" dirty="0">
                <a:latin typeface="Times New Roman"/>
                <a:cs typeface="Times New Roman"/>
              </a:rPr>
              <a:t>r</a:t>
            </a:r>
            <a:r>
              <a:rPr sz="1800" i="1" spc="5" dirty="0">
                <a:latin typeface="Times New Roman"/>
                <a:cs typeface="Times New Roman"/>
              </a:rPr>
              <a:t>ev</a:t>
            </a:r>
            <a:r>
              <a:rPr sz="1800" i="1" dirty="0">
                <a:latin typeface="Times New Roman"/>
                <a:cs typeface="Times New Roman"/>
              </a:rPr>
              <a:t>i</a:t>
            </a:r>
            <a:r>
              <a:rPr sz="1800" i="1" spc="-5" dirty="0">
                <a:latin typeface="Times New Roman"/>
                <a:cs typeface="Times New Roman"/>
              </a:rPr>
              <a:t>s</a:t>
            </a:r>
            <a:r>
              <a:rPr sz="1800" i="1" dirty="0">
                <a:latin typeface="Times New Roman"/>
                <a:cs typeface="Times New Roman"/>
              </a:rPr>
              <a:t>it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</a:t>
            </a:r>
            <a:r>
              <a:rPr sz="1800" i="1" spc="5" dirty="0">
                <a:latin typeface="Times New Roman"/>
                <a:cs typeface="Times New Roman"/>
              </a:rPr>
              <a:t>e</a:t>
            </a:r>
            <a:r>
              <a:rPr sz="1800" i="1" spc="-5" dirty="0">
                <a:latin typeface="Times New Roman"/>
                <a:cs typeface="Times New Roman"/>
              </a:rPr>
              <a:t>s</a:t>
            </a:r>
            <a:r>
              <a:rPr sz="1800" i="1" dirty="0">
                <a:latin typeface="Times New Roman"/>
                <a:cs typeface="Times New Roman"/>
              </a:rPr>
              <a:t>e </a:t>
            </a:r>
            <a:r>
              <a:rPr sz="1800" i="1" spc="-5" dirty="0">
                <a:latin typeface="Times New Roman"/>
                <a:cs typeface="Times New Roman"/>
              </a:rPr>
              <a:t>s</a:t>
            </a:r>
            <a:r>
              <a:rPr sz="1800" i="1" dirty="0">
                <a:latin typeface="Times New Roman"/>
                <a:cs typeface="Times New Roman"/>
              </a:rPr>
              <a:t>uppo</a:t>
            </a:r>
            <a:r>
              <a:rPr sz="1800" i="1" spc="-5" dirty="0">
                <a:latin typeface="Times New Roman"/>
                <a:cs typeface="Times New Roman"/>
              </a:rPr>
              <a:t>r</a:t>
            </a:r>
            <a:r>
              <a:rPr sz="1800" i="1" dirty="0">
                <a:latin typeface="Times New Roman"/>
                <a:cs typeface="Times New Roman"/>
              </a:rPr>
              <a:t>ts upon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a</a:t>
            </a:r>
            <a:r>
              <a:rPr sz="1800" i="1" spc="-5" dirty="0">
                <a:latin typeface="Times New Roman"/>
                <a:cs typeface="Times New Roman"/>
              </a:rPr>
              <a:t>m</a:t>
            </a:r>
            <a:r>
              <a:rPr sz="1800" i="1" spc="5" dirty="0">
                <a:latin typeface="Times New Roman"/>
                <a:cs typeface="Times New Roman"/>
              </a:rPr>
              <a:t>e</a:t>
            </a:r>
            <a:r>
              <a:rPr sz="1800" i="1" dirty="0">
                <a:latin typeface="Times New Roman"/>
                <a:cs typeface="Times New Roman"/>
              </a:rPr>
              <a:t>nd</a:t>
            </a:r>
            <a:r>
              <a:rPr sz="1800" i="1" spc="-5" dirty="0">
                <a:latin typeface="Times New Roman"/>
                <a:cs typeface="Times New Roman"/>
              </a:rPr>
              <a:t>m</a:t>
            </a:r>
            <a:r>
              <a:rPr sz="1800" i="1" spc="5" dirty="0">
                <a:latin typeface="Times New Roman"/>
                <a:cs typeface="Times New Roman"/>
              </a:rPr>
              <a:t>e</a:t>
            </a:r>
            <a:r>
              <a:rPr sz="1800" i="1" dirty="0">
                <a:latin typeface="Times New Roman"/>
                <a:cs typeface="Times New Roman"/>
              </a:rPr>
              <a:t>nt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of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the a</a:t>
            </a:r>
            <a:r>
              <a:rPr sz="1800" i="1" spc="5" dirty="0">
                <a:latin typeface="Times New Roman"/>
                <a:cs typeface="Times New Roman"/>
              </a:rPr>
              <a:t>cc</a:t>
            </a:r>
            <a:r>
              <a:rPr sz="1800" i="1" dirty="0">
                <a:latin typeface="Times New Roman"/>
                <a:cs typeface="Times New Roman"/>
              </a:rPr>
              <a:t>ountability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</a:t>
            </a:r>
            <a:r>
              <a:rPr sz="1800" i="1" dirty="0">
                <a:latin typeface="Times New Roman"/>
                <a:cs typeface="Times New Roman"/>
              </a:rPr>
              <a:t>od</a:t>
            </a:r>
            <a:r>
              <a:rPr sz="1800" i="1" spc="5" dirty="0">
                <a:latin typeface="Times New Roman"/>
                <a:cs typeface="Times New Roman"/>
              </a:rPr>
              <a:t>e</a:t>
            </a:r>
            <a:r>
              <a:rPr sz="1800" i="1" dirty="0">
                <a:latin typeface="Times New Roman"/>
                <a:cs typeface="Times New Roman"/>
              </a:rPr>
              <a:t>l</a:t>
            </a:r>
            <a:r>
              <a:rPr sz="1800" i="1" dirty="0" smtClean="0">
                <a:latin typeface="Times New Roman"/>
                <a:cs typeface="Times New Roman"/>
              </a:rPr>
              <a:t>.</a:t>
            </a:r>
            <a:endParaRPr lang="en-US" sz="1800" i="1" dirty="0" smtClean="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endParaRPr lang="en-US" i="1" dirty="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lang="en-US" sz="1800" i="1" dirty="0" smtClean="0">
                <a:solidFill>
                  <a:srgbClr val="00B0F0"/>
                </a:solidFill>
                <a:latin typeface="Times New Roman"/>
                <a:cs typeface="Times New Roman"/>
              </a:rPr>
              <a:t>The Breakthrough Center will continue to provide suppor</a:t>
            </a:r>
            <a:r>
              <a:rPr lang="en-US" i="1" dirty="0" smtClean="0">
                <a:solidFill>
                  <a:srgbClr val="00B0F0"/>
                </a:solidFill>
                <a:latin typeface="Times New Roman"/>
                <a:cs typeface="Times New Roman"/>
              </a:rPr>
              <a:t>t to the lowest performing schools in the State.  (some Title I, some non-Title I)</a:t>
            </a:r>
            <a:endParaRPr lang="en-US" sz="1800" i="1" dirty="0" smtClean="0">
              <a:solidFill>
                <a:srgbClr val="00B0F0"/>
              </a:solidFill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endParaRPr lang="en-US" i="1" dirty="0">
              <a:solidFill>
                <a:srgbClr val="00B0F0"/>
              </a:solidFill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lang="en-US" sz="1800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See pages 136-143 in the approved plan for definitions of supports.</a:t>
            </a:r>
            <a:endParaRPr sz="18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390" y="817992"/>
            <a:ext cx="8127219" cy="677108"/>
          </a:xfrm>
        </p:spPr>
        <p:txBody>
          <a:bodyPr/>
          <a:lstStyle/>
          <a:p>
            <a:r>
              <a:rPr lang="en-US" dirty="0" smtClean="0"/>
              <a:t>Reward Schools 2015-2016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940" y="1912016"/>
            <a:ext cx="8072119" cy="2954655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Maryland will only identify Highest Performing Reward Schools.  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In 2016-2017 Maryland will identify both Highest Performing and Highest Progress Reward Schools.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The various designations under Highest Performing Reward Schools has been eliminated.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93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996633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</TotalTime>
  <Words>957</Words>
  <Application>Microsoft Office PowerPoint</Application>
  <PresentationFormat>On-screen Show (4:3)</PresentationFormat>
  <Paragraphs>163</Paragraphs>
  <Slides>16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Principles of ESEA Flexibility</vt:lpstr>
      <vt:lpstr>ESEA Renewal</vt:lpstr>
      <vt:lpstr>Principle 2</vt:lpstr>
      <vt:lpstr>PowerPoint Presentation</vt:lpstr>
      <vt:lpstr>PowerPoint Presentation</vt:lpstr>
      <vt:lpstr>PowerPoint Presentation</vt:lpstr>
      <vt:lpstr>Level IV </vt:lpstr>
      <vt:lpstr>Reward Schools 2015-2016</vt:lpstr>
      <vt:lpstr>Priority Schools</vt:lpstr>
      <vt:lpstr>Focus Schools</vt:lpstr>
      <vt:lpstr>Exit Criteria for Priority Schools</vt:lpstr>
      <vt:lpstr>Exit Criteria for Focus Schools</vt:lpstr>
      <vt:lpstr>Exit Criteria</vt:lpstr>
      <vt:lpstr>Funding</vt:lpstr>
      <vt:lpstr>Link to ESEA Flex Documents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Maryland State  Department of Education</dc:title>
  <dc:creator>Danielle Susskind</dc:creator>
  <cp:lastModifiedBy>Genevieve M. Barrow</cp:lastModifiedBy>
  <cp:revision>10</cp:revision>
  <dcterms:created xsi:type="dcterms:W3CDTF">2015-08-27T13:17:10Z</dcterms:created>
  <dcterms:modified xsi:type="dcterms:W3CDTF">2015-09-11T20:33:57Z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2015-02-24T00:00:00Z</vt:filetime>
  </property>
  <property fmtid="{D5CDD505-2E9C-101B-9397-08002B2CF9AE}" pid="3" name="LastSaved">
    <vt:filetime>2015-08-27T00:00:00Z</vt:filetime>
  </property>
</Properties>
</file>